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7" r:id="rId2"/>
    <p:sldId id="289" r:id="rId3"/>
    <p:sldId id="298" r:id="rId4"/>
    <p:sldId id="299" r:id="rId5"/>
    <p:sldId id="300" r:id="rId6"/>
    <p:sldId id="303" r:id="rId7"/>
    <p:sldId id="270" r:id="rId8"/>
    <p:sldId id="304" r:id="rId9"/>
    <p:sldId id="288" r:id="rId10"/>
    <p:sldId id="315" r:id="rId11"/>
    <p:sldId id="310" r:id="rId12"/>
    <p:sldId id="311" r:id="rId13"/>
    <p:sldId id="314" r:id="rId14"/>
    <p:sldId id="308" r:id="rId15"/>
    <p:sldId id="312" r:id="rId16"/>
    <p:sldId id="316" r:id="rId17"/>
    <p:sldId id="313" r:id="rId18"/>
    <p:sldId id="317" r:id="rId19"/>
    <p:sldId id="301" r:id="rId20"/>
    <p:sldId id="302" r:id="rId21"/>
    <p:sldId id="297" r:id="rId22"/>
    <p:sldId id="291" r:id="rId23"/>
    <p:sldId id="292" r:id="rId24"/>
    <p:sldId id="294" r:id="rId25"/>
    <p:sldId id="284" r:id="rId26"/>
    <p:sldId id="295" r:id="rId27"/>
    <p:sldId id="281" r:id="rId28"/>
  </p:sldIdLst>
  <p:sldSz cx="46440725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CC"/>
    <a:srgbClr val="F0F0D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4" d="100"/>
          <a:sy n="24" d="100"/>
        </p:scale>
        <p:origin x="12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8" d="100"/>
        <a:sy n="28" d="100"/>
      </p:scale>
      <p:origin x="0" y="-1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35542;&#25991;\ArchitecturalScienceReview_Kido\Material\&#31934;&#24230;&#26908;&#35388;\&#31934;&#24230;&#26908;&#35388;&#32080;&#2652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35542;&#25991;\ArchitecturalScienceReview_Kido\Material\&#31934;&#24230;&#26908;&#35388;\&#31934;&#24230;&#26908;&#35388;&#32080;&#2652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35542;&#25991;\ArchitecturalScienceReview_Kido\Material\&#31934;&#24230;&#26908;&#35388;\&#31934;&#24230;&#26908;&#35388;&#32080;&#2652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35542;&#25991;\ArchitecturalScienceReview_Kido\Material\&#31934;&#24230;&#26908;&#35388;\&#31934;&#24230;&#26908;&#35388;&#32080;&#26524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695236865883569E-2"/>
          <c:y val="0.11762193788276465"/>
          <c:w val="0.90792441928365508"/>
          <c:h val="0.74128747728649313"/>
        </c:manualLayout>
      </c:layout>
      <c:lineChart>
        <c:grouping val="standard"/>
        <c:varyColors val="0"/>
        <c:ser>
          <c:idx val="0"/>
          <c:order val="0"/>
          <c:tx>
            <c:strRef>
              <c:f>car_Confidence!$M$2</c:f>
              <c:strCache>
                <c:ptCount val="1"/>
                <c:pt idx="0">
                  <c:v>min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car_Confidence!$A$3:$A$22</c:f>
              <c:numCache>
                <c:formatCode>0.00</c:formatCode>
                <c:ptCount val="20"/>
                <c:pt idx="0">
                  <c:v>0.25</c:v>
                </c:pt>
                <c:pt idx="1">
                  <c:v>0.5</c:v>
                </c:pt>
                <c:pt idx="2">
                  <c:v>0.75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2.25</c:v>
                </c:pt>
                <c:pt idx="9">
                  <c:v>2.5</c:v>
                </c:pt>
                <c:pt idx="10">
                  <c:v>2.75</c:v>
                </c:pt>
                <c:pt idx="11">
                  <c:v>3</c:v>
                </c:pt>
                <c:pt idx="12">
                  <c:v>3.25</c:v>
                </c:pt>
                <c:pt idx="13">
                  <c:v>3.5</c:v>
                </c:pt>
                <c:pt idx="14">
                  <c:v>3.75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</c:numCache>
            </c:numRef>
          </c:cat>
          <c:val>
            <c:numRef>
              <c:f>car_Confidence!$M$3:$M$22</c:f>
              <c:numCache>
                <c:formatCode>General</c:formatCode>
                <c:ptCount val="20"/>
                <c:pt idx="4" formatCode="0.00">
                  <c:v>0.25</c:v>
                </c:pt>
                <c:pt idx="5" formatCode="0.00">
                  <c:v>0.28999999999999998</c:v>
                </c:pt>
                <c:pt idx="6" formatCode="0.00">
                  <c:v>0.83</c:v>
                </c:pt>
                <c:pt idx="7" formatCode="0.00">
                  <c:v>0.76</c:v>
                </c:pt>
                <c:pt idx="8" formatCode="0.00">
                  <c:v>0.95</c:v>
                </c:pt>
                <c:pt idx="9" formatCode="0.00">
                  <c:v>0.96</c:v>
                </c:pt>
                <c:pt idx="10" formatCode="0.00">
                  <c:v>0.99</c:v>
                </c:pt>
                <c:pt idx="11" formatCode="0.00">
                  <c:v>0.99</c:v>
                </c:pt>
                <c:pt idx="12" formatCode="0.00">
                  <c:v>0.99</c:v>
                </c:pt>
                <c:pt idx="13" formatCode="0.00">
                  <c:v>0.97</c:v>
                </c:pt>
                <c:pt idx="14" formatCode="0.00">
                  <c:v>0.91</c:v>
                </c:pt>
                <c:pt idx="15" formatCode="0.00">
                  <c:v>0.91</c:v>
                </c:pt>
                <c:pt idx="16" formatCode="0.00">
                  <c:v>0.93</c:v>
                </c:pt>
                <c:pt idx="17" formatCode="0.00">
                  <c:v>0.87</c:v>
                </c:pt>
                <c:pt idx="18" formatCode="0.00">
                  <c:v>0.74</c:v>
                </c:pt>
                <c:pt idx="19" formatCode="0.00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21-4F0B-9A5F-C2FC56E47FDD}"/>
            </c:ext>
          </c:extLst>
        </c:ser>
        <c:ser>
          <c:idx val="1"/>
          <c:order val="1"/>
          <c:tx>
            <c:strRef>
              <c:f>car_Confidence!$N$2</c:f>
              <c:strCache>
                <c:ptCount val="1"/>
                <c:pt idx="0">
                  <c:v>max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car_Confidence!$A$3:$A$22</c:f>
              <c:numCache>
                <c:formatCode>0.00</c:formatCode>
                <c:ptCount val="20"/>
                <c:pt idx="0">
                  <c:v>0.25</c:v>
                </c:pt>
                <c:pt idx="1">
                  <c:v>0.5</c:v>
                </c:pt>
                <c:pt idx="2">
                  <c:v>0.75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2.25</c:v>
                </c:pt>
                <c:pt idx="9">
                  <c:v>2.5</c:v>
                </c:pt>
                <c:pt idx="10">
                  <c:v>2.75</c:v>
                </c:pt>
                <c:pt idx="11">
                  <c:v>3</c:v>
                </c:pt>
                <c:pt idx="12">
                  <c:v>3.25</c:v>
                </c:pt>
                <c:pt idx="13">
                  <c:v>3.5</c:v>
                </c:pt>
                <c:pt idx="14">
                  <c:v>3.75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</c:numCache>
            </c:numRef>
          </c:cat>
          <c:val>
            <c:numRef>
              <c:f>car_Confidence!$N$3:$N$22</c:f>
              <c:numCache>
                <c:formatCode>General</c:formatCode>
                <c:ptCount val="20"/>
                <c:pt idx="4" formatCode="0.00">
                  <c:v>0.69</c:v>
                </c:pt>
                <c:pt idx="5" formatCode="0.00">
                  <c:v>0.93</c:v>
                </c:pt>
                <c:pt idx="6" formatCode="0.00">
                  <c:v>0.99</c:v>
                </c:pt>
                <c:pt idx="7" formatCode="0.00">
                  <c:v>0.99</c:v>
                </c:pt>
                <c:pt idx="8" formatCode="0.00">
                  <c:v>0.99</c:v>
                </c:pt>
                <c:pt idx="9" formatCode="0.00">
                  <c:v>0.99</c:v>
                </c:pt>
                <c:pt idx="10" formatCode="0.00">
                  <c:v>0.99</c:v>
                </c:pt>
                <c:pt idx="11" formatCode="0.00">
                  <c:v>0.99</c:v>
                </c:pt>
                <c:pt idx="12" formatCode="0.00">
                  <c:v>0.99</c:v>
                </c:pt>
                <c:pt idx="13" formatCode="0.00">
                  <c:v>0.99</c:v>
                </c:pt>
                <c:pt idx="14" formatCode="0.00">
                  <c:v>0.99</c:v>
                </c:pt>
                <c:pt idx="15" formatCode="0.00">
                  <c:v>0.99</c:v>
                </c:pt>
                <c:pt idx="16" formatCode="0.00">
                  <c:v>0.99</c:v>
                </c:pt>
                <c:pt idx="17" formatCode="0.00">
                  <c:v>0.99</c:v>
                </c:pt>
                <c:pt idx="18" formatCode="0.00">
                  <c:v>0.99</c:v>
                </c:pt>
                <c:pt idx="19" formatCode="0.00">
                  <c:v>0.98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21-4F0B-9A5F-C2FC56E47FDD}"/>
            </c:ext>
          </c:extLst>
        </c:ser>
        <c:ser>
          <c:idx val="2"/>
          <c:order val="2"/>
          <c:tx>
            <c:strRef>
              <c:f>car_Confidence!$O$2</c:f>
              <c:strCache>
                <c:ptCount val="1"/>
                <c:pt idx="0">
                  <c:v>mean</c:v>
                </c:pt>
              </c:strCache>
            </c:strRef>
          </c:tx>
          <c:spPr>
            <a:ln w="1143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30"/>
            <c:spPr>
              <a:solidFill>
                <a:schemeClr val="tx1"/>
              </a:solidFill>
              <a:ln w="9525">
                <a:solidFill>
                  <a:schemeClr val="tx1">
                    <a:alpha val="99000"/>
                  </a:schemeClr>
                </a:solidFill>
              </a:ln>
              <a:effectLst/>
            </c:spPr>
          </c:marker>
          <c:cat>
            <c:numRef>
              <c:f>car_Confidence!$A$3:$A$22</c:f>
              <c:numCache>
                <c:formatCode>0.00</c:formatCode>
                <c:ptCount val="20"/>
                <c:pt idx="0">
                  <c:v>0.25</c:v>
                </c:pt>
                <c:pt idx="1">
                  <c:v>0.5</c:v>
                </c:pt>
                <c:pt idx="2">
                  <c:v>0.75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2.25</c:v>
                </c:pt>
                <c:pt idx="9">
                  <c:v>2.5</c:v>
                </c:pt>
                <c:pt idx="10">
                  <c:v>2.75</c:v>
                </c:pt>
                <c:pt idx="11">
                  <c:v>3</c:v>
                </c:pt>
                <c:pt idx="12">
                  <c:v>3.25</c:v>
                </c:pt>
                <c:pt idx="13">
                  <c:v>3.5</c:v>
                </c:pt>
                <c:pt idx="14">
                  <c:v>3.75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</c:numCache>
            </c:numRef>
          </c:cat>
          <c:val>
            <c:numRef>
              <c:f>car_Confidence!$O$3:$O$22</c:f>
              <c:numCache>
                <c:formatCode>General</c:formatCode>
                <c:ptCount val="20"/>
                <c:pt idx="4" formatCode="0.00">
                  <c:v>0.48499999999999999</c:v>
                </c:pt>
                <c:pt idx="5" formatCode="0.00">
                  <c:v>0.71666666666666679</c:v>
                </c:pt>
                <c:pt idx="6" formatCode="0.00">
                  <c:v>0.92555555555555558</c:v>
                </c:pt>
                <c:pt idx="7" formatCode="0.00">
                  <c:v>0.95600000000000007</c:v>
                </c:pt>
                <c:pt idx="8" formatCode="0.00">
                  <c:v>0.9860000000000001</c:v>
                </c:pt>
                <c:pt idx="9" formatCode="0.00">
                  <c:v>0.9850000000000001</c:v>
                </c:pt>
                <c:pt idx="10" formatCode="0.00">
                  <c:v>0.99</c:v>
                </c:pt>
                <c:pt idx="11" formatCode="0.00">
                  <c:v>0.99</c:v>
                </c:pt>
                <c:pt idx="12" formatCode="0.00">
                  <c:v>0.99</c:v>
                </c:pt>
                <c:pt idx="13" formatCode="0.00">
                  <c:v>0.9880000000000001</c:v>
                </c:pt>
                <c:pt idx="14" formatCode="0.00">
                  <c:v>0.98199999999999998</c:v>
                </c:pt>
                <c:pt idx="15" formatCode="0.00">
                  <c:v>0.98199999999999998</c:v>
                </c:pt>
                <c:pt idx="16" formatCode="0.00">
                  <c:v>0.98200000000000021</c:v>
                </c:pt>
                <c:pt idx="17" formatCode="0.00">
                  <c:v>0.96599999999999997</c:v>
                </c:pt>
                <c:pt idx="18" formatCode="0.00">
                  <c:v>0.89799999999999991</c:v>
                </c:pt>
                <c:pt idx="19" formatCode="0.00">
                  <c:v>0.80099999999999993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21-4F0B-9A5F-C2FC56E47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63500" cap="sq" cmpd="sng" algn="ctr">
              <a:solidFill>
                <a:schemeClr val="tx1"/>
              </a:solidFill>
              <a:round/>
              <a:headEnd type="diamond" w="lg" len="sm"/>
              <a:tailEnd type="diamond" w="lg" len="sm"/>
            </a:ln>
            <a:effectLst/>
          </c:spPr>
        </c:hiLowLines>
        <c:marker val="1"/>
        <c:smooth val="0"/>
        <c:axId val="247914095"/>
        <c:axId val="247925743"/>
      </c:lineChart>
      <c:catAx>
        <c:axId val="2479140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66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US"/>
                  <a:t>Ratio of car [%]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0.47805402398470681"/>
              <c:y val="0.925881410256410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600" b="0" i="0" u="none" strike="noStrike" kern="1200" baseline="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ja-JP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76200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ja-JP"/>
          </a:p>
        </c:txPr>
        <c:crossAx val="247925743"/>
        <c:crosses val="autoZero"/>
        <c:auto val="1"/>
        <c:lblAlgn val="ctr"/>
        <c:lblOffset val="100"/>
        <c:tickMarkSkip val="2"/>
        <c:noMultiLvlLbl val="0"/>
      </c:catAx>
      <c:valAx>
        <c:axId val="247925743"/>
        <c:scaling>
          <c:orientation val="minMax"/>
          <c:max val="1"/>
        </c:scaling>
        <c:delete val="0"/>
        <c:axPos val="l"/>
        <c:majorGridlines>
          <c:spPr>
            <a:ln w="57150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66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US"/>
                  <a:t>Confidence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5.3821141209807787E-3"/>
              <c:y val="0.298143170805572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6600" b="0" i="0" u="none" strike="noStrike" kern="1200" baseline="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ja-JP"/>
          </a:p>
        </c:txPr>
        <c:crossAx val="247914095"/>
        <c:crosses val="autoZero"/>
        <c:crossBetween val="between"/>
      </c:valAx>
      <c:spPr>
        <a:noFill/>
        <a:ln w="76200">
          <a:solidFill>
            <a:schemeClr val="bg1">
              <a:lumMod val="7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0.40291341407942954"/>
          <c:y val="1.7361111111111112E-2"/>
          <c:w val="0.28387536057454604"/>
          <c:h val="6.27017716535433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600" b="0" i="0" u="none" strike="noStrike" kern="1200" baseline="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6600">
          <a:solidFill>
            <a:schemeClr val="tx1"/>
          </a:solidFill>
          <a:latin typeface="Gill Sans MT" panose="020B0502020104020203" pitchFamily="34" charset="0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615568730600408E-2"/>
          <c:y val="5.5555555555555552E-2"/>
          <c:w val="0.88223666590548366"/>
          <c:h val="0.79442913385826774"/>
        </c:manualLayout>
      </c:layout>
      <c:scatterChart>
        <c:scatterStyle val="lineMarker"/>
        <c:varyColors val="0"/>
        <c:ser>
          <c:idx val="0"/>
          <c:order val="0"/>
          <c:tx>
            <c:v>car</c:v>
          </c:tx>
          <c:spPr>
            <a:ln w="1143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30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person_全体!$A$3:$A$22</c:f>
              <c:numCache>
                <c:formatCode>0.00</c:formatCode>
                <c:ptCount val="20"/>
                <c:pt idx="0">
                  <c:v>5</c:v>
                </c:pt>
                <c:pt idx="1">
                  <c:v>4.75</c:v>
                </c:pt>
                <c:pt idx="2">
                  <c:v>4.5</c:v>
                </c:pt>
                <c:pt idx="3">
                  <c:v>4.25</c:v>
                </c:pt>
                <c:pt idx="4">
                  <c:v>4</c:v>
                </c:pt>
                <c:pt idx="5">
                  <c:v>3.75</c:v>
                </c:pt>
                <c:pt idx="6">
                  <c:v>3.5</c:v>
                </c:pt>
                <c:pt idx="7">
                  <c:v>3.25</c:v>
                </c:pt>
                <c:pt idx="8">
                  <c:v>3</c:v>
                </c:pt>
                <c:pt idx="9">
                  <c:v>2.75</c:v>
                </c:pt>
                <c:pt idx="10">
                  <c:v>2.5</c:v>
                </c:pt>
                <c:pt idx="11">
                  <c:v>2.25</c:v>
                </c:pt>
                <c:pt idx="12">
                  <c:v>2</c:v>
                </c:pt>
                <c:pt idx="13">
                  <c:v>1.75</c:v>
                </c:pt>
                <c:pt idx="14">
                  <c:v>1.5</c:v>
                </c:pt>
                <c:pt idx="15">
                  <c:v>1.25</c:v>
                </c:pt>
                <c:pt idx="16">
                  <c:v>1</c:v>
                </c:pt>
                <c:pt idx="17">
                  <c:v>0.75</c:v>
                </c:pt>
                <c:pt idx="18">
                  <c:v>0.5</c:v>
                </c:pt>
                <c:pt idx="19">
                  <c:v>0.25</c:v>
                </c:pt>
              </c:numCache>
            </c:numRef>
          </c:xVal>
          <c:yVal>
            <c:numRef>
              <c:f>car_Confidence!$P$3:$P$22</c:f>
              <c:numCache>
                <c:formatCode>0.00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0.9</c:v>
                </c:pt>
                <c:pt idx="14">
                  <c:v>0.9</c:v>
                </c:pt>
                <c:pt idx="15">
                  <c:v>0.4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963-48C6-9BE0-EE3D6EEF4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9602976"/>
        <c:axId val="1239607552"/>
      </c:scatterChart>
      <c:valAx>
        <c:axId val="1239602976"/>
        <c:scaling>
          <c:orientation val="minMax"/>
          <c:max val="5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66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US">
                    <a:latin typeface="Gill Sans MT" panose="020B0502020104020203" pitchFamily="34" charset="0"/>
                  </a:rPr>
                  <a:t>Ratio of car [%]</a:t>
                </a:r>
                <a:endParaRPr lang="ja-JP">
                  <a:latin typeface="Gill Sans MT" panose="020B05020201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0.43813212146701258"/>
              <c:y val="0.915717410323709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600" b="0" i="0" u="none" strike="noStrike" kern="1200" baseline="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ja-JP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ja-JP"/>
          </a:p>
        </c:txPr>
        <c:crossAx val="1239607552"/>
        <c:crosses val="autoZero"/>
        <c:crossBetween val="midCat"/>
        <c:majorUnit val="0.25"/>
      </c:valAx>
      <c:valAx>
        <c:axId val="1239607552"/>
        <c:scaling>
          <c:orientation val="minMax"/>
          <c:max val="1"/>
        </c:scaling>
        <c:delete val="0"/>
        <c:axPos val="l"/>
        <c:majorGridlines>
          <c:spPr>
            <a:ln w="57150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66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US">
                    <a:latin typeface="Gill Sans MT" panose="020B0502020104020203" pitchFamily="34" charset="0"/>
                  </a:rPr>
                  <a:t>Detection rate</a:t>
                </a:r>
                <a:endParaRPr lang="ja-JP">
                  <a:latin typeface="Gill Sans MT" panose="020B05020201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1.2716267609405967E-2"/>
              <c:y val="0.311633671760022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6600" b="0" i="0" u="none" strike="noStrike" kern="1200" baseline="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ja-JP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ja-JP"/>
          </a:p>
        </c:txPr>
        <c:crossAx val="1239602976"/>
        <c:crosses val="autoZero"/>
        <c:crossBetween val="midCat"/>
      </c:valAx>
      <c:spPr>
        <a:noFill/>
        <a:ln w="76200"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6600">
          <a:solidFill>
            <a:schemeClr val="tx1"/>
          </a:solidFill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person_Confidence!$M$2</c:f>
              <c:strCache>
                <c:ptCount val="1"/>
                <c:pt idx="0">
                  <c:v>min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person_Confidence!$A$3:$A$22</c:f>
              <c:numCache>
                <c:formatCode>0.00</c:formatCode>
                <c:ptCount val="20"/>
                <c:pt idx="0">
                  <c:v>0.25</c:v>
                </c:pt>
                <c:pt idx="1">
                  <c:v>0.5</c:v>
                </c:pt>
                <c:pt idx="2">
                  <c:v>0.75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2.25</c:v>
                </c:pt>
                <c:pt idx="9">
                  <c:v>2.5</c:v>
                </c:pt>
                <c:pt idx="10">
                  <c:v>2.75</c:v>
                </c:pt>
                <c:pt idx="11">
                  <c:v>3</c:v>
                </c:pt>
                <c:pt idx="12">
                  <c:v>3.25</c:v>
                </c:pt>
                <c:pt idx="13">
                  <c:v>3.5</c:v>
                </c:pt>
                <c:pt idx="14">
                  <c:v>3.75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</c:numCache>
            </c:numRef>
          </c:cat>
          <c:val>
            <c:numRef>
              <c:f>person_Confidence!$M$3:$M$22</c:f>
              <c:numCache>
                <c:formatCode>0.00</c:formatCode>
                <c:ptCount val="20"/>
                <c:pt idx="0">
                  <c:v>0.28999999999999998</c:v>
                </c:pt>
                <c:pt idx="1">
                  <c:v>0.32</c:v>
                </c:pt>
                <c:pt idx="2">
                  <c:v>0.54</c:v>
                </c:pt>
                <c:pt idx="3">
                  <c:v>0.59</c:v>
                </c:pt>
                <c:pt idx="4">
                  <c:v>0.32</c:v>
                </c:pt>
                <c:pt idx="5">
                  <c:v>0.35</c:v>
                </c:pt>
                <c:pt idx="6">
                  <c:v>0.3</c:v>
                </c:pt>
                <c:pt idx="7">
                  <c:v>0.31</c:v>
                </c:pt>
                <c:pt idx="8">
                  <c:v>0.5</c:v>
                </c:pt>
                <c:pt idx="9">
                  <c:v>0.27</c:v>
                </c:pt>
                <c:pt idx="10">
                  <c:v>0.28999999999999998</c:v>
                </c:pt>
                <c:pt idx="11">
                  <c:v>0.32</c:v>
                </c:pt>
                <c:pt idx="12">
                  <c:v>0.28000000000000003</c:v>
                </c:pt>
                <c:pt idx="13">
                  <c:v>0.28000000000000003</c:v>
                </c:pt>
                <c:pt idx="14">
                  <c:v>0.31</c:v>
                </c:pt>
                <c:pt idx="15">
                  <c:v>0.32</c:v>
                </c:pt>
                <c:pt idx="16">
                  <c:v>0.31</c:v>
                </c:pt>
                <c:pt idx="17">
                  <c:v>0.33</c:v>
                </c:pt>
                <c:pt idx="18">
                  <c:v>0.32</c:v>
                </c:pt>
                <c:pt idx="19">
                  <c:v>0.31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A8-4870-912E-E01DBD4C29CE}"/>
            </c:ext>
          </c:extLst>
        </c:ser>
        <c:ser>
          <c:idx val="1"/>
          <c:order val="1"/>
          <c:tx>
            <c:strRef>
              <c:f>person_Confidence!$N$2</c:f>
              <c:strCache>
                <c:ptCount val="1"/>
                <c:pt idx="0">
                  <c:v>max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person_Confidence!$A$3:$A$22</c:f>
              <c:numCache>
                <c:formatCode>0.00</c:formatCode>
                <c:ptCount val="20"/>
                <c:pt idx="0">
                  <c:v>0.25</c:v>
                </c:pt>
                <c:pt idx="1">
                  <c:v>0.5</c:v>
                </c:pt>
                <c:pt idx="2">
                  <c:v>0.75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2.25</c:v>
                </c:pt>
                <c:pt idx="9">
                  <c:v>2.5</c:v>
                </c:pt>
                <c:pt idx="10">
                  <c:v>2.75</c:v>
                </c:pt>
                <c:pt idx="11">
                  <c:v>3</c:v>
                </c:pt>
                <c:pt idx="12">
                  <c:v>3.25</c:v>
                </c:pt>
                <c:pt idx="13">
                  <c:v>3.5</c:v>
                </c:pt>
                <c:pt idx="14">
                  <c:v>3.75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</c:numCache>
            </c:numRef>
          </c:cat>
          <c:val>
            <c:numRef>
              <c:f>person_Confidence!$N$3:$N$22</c:f>
              <c:numCache>
                <c:formatCode>0.00</c:formatCode>
                <c:ptCount val="20"/>
                <c:pt idx="0">
                  <c:v>0.28999999999999998</c:v>
                </c:pt>
                <c:pt idx="1">
                  <c:v>0.78</c:v>
                </c:pt>
                <c:pt idx="2">
                  <c:v>0.92</c:v>
                </c:pt>
                <c:pt idx="3">
                  <c:v>0.94</c:v>
                </c:pt>
                <c:pt idx="4">
                  <c:v>0.93</c:v>
                </c:pt>
                <c:pt idx="5">
                  <c:v>0.89</c:v>
                </c:pt>
                <c:pt idx="6">
                  <c:v>0.9</c:v>
                </c:pt>
                <c:pt idx="7">
                  <c:v>0.91</c:v>
                </c:pt>
                <c:pt idx="8">
                  <c:v>0.87</c:v>
                </c:pt>
                <c:pt idx="9">
                  <c:v>0.8</c:v>
                </c:pt>
                <c:pt idx="10">
                  <c:v>0.74</c:v>
                </c:pt>
                <c:pt idx="11">
                  <c:v>0.41</c:v>
                </c:pt>
                <c:pt idx="12">
                  <c:v>0.48</c:v>
                </c:pt>
                <c:pt idx="13">
                  <c:v>0.55000000000000004</c:v>
                </c:pt>
                <c:pt idx="14">
                  <c:v>0.57999999999999996</c:v>
                </c:pt>
                <c:pt idx="15">
                  <c:v>0.6</c:v>
                </c:pt>
                <c:pt idx="16">
                  <c:v>0.6</c:v>
                </c:pt>
                <c:pt idx="17">
                  <c:v>0.56999999999999995</c:v>
                </c:pt>
                <c:pt idx="18">
                  <c:v>0.57999999999999996</c:v>
                </c:pt>
                <c:pt idx="19">
                  <c:v>0.62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A8-4870-912E-E01DBD4C29CE}"/>
            </c:ext>
          </c:extLst>
        </c:ser>
        <c:ser>
          <c:idx val="2"/>
          <c:order val="2"/>
          <c:tx>
            <c:strRef>
              <c:f>person_Confidence!$O$2</c:f>
              <c:strCache>
                <c:ptCount val="1"/>
                <c:pt idx="0">
                  <c:v>mean</c:v>
                </c:pt>
              </c:strCache>
            </c:strRef>
          </c:tx>
          <c:spPr>
            <a:ln w="1143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30"/>
            <c:spPr>
              <a:solidFill>
                <a:schemeClr val="tx1"/>
              </a:solidFill>
              <a:ln w="9525">
                <a:solidFill>
                  <a:schemeClr val="tx1">
                    <a:alpha val="99000"/>
                  </a:schemeClr>
                </a:solidFill>
              </a:ln>
              <a:effectLst/>
            </c:spPr>
          </c:marker>
          <c:cat>
            <c:numRef>
              <c:f>person_Confidence!$A$3:$A$22</c:f>
              <c:numCache>
                <c:formatCode>0.00</c:formatCode>
                <c:ptCount val="20"/>
                <c:pt idx="0">
                  <c:v>0.25</c:v>
                </c:pt>
                <c:pt idx="1">
                  <c:v>0.5</c:v>
                </c:pt>
                <c:pt idx="2">
                  <c:v>0.75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2.25</c:v>
                </c:pt>
                <c:pt idx="9">
                  <c:v>2.5</c:v>
                </c:pt>
                <c:pt idx="10">
                  <c:v>2.75</c:v>
                </c:pt>
                <c:pt idx="11">
                  <c:v>3</c:v>
                </c:pt>
                <c:pt idx="12">
                  <c:v>3.25</c:v>
                </c:pt>
                <c:pt idx="13">
                  <c:v>3.5</c:v>
                </c:pt>
                <c:pt idx="14">
                  <c:v>3.75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</c:numCache>
            </c:numRef>
          </c:cat>
          <c:val>
            <c:numRef>
              <c:f>person_Confidence!$O$3:$O$22</c:f>
              <c:numCache>
                <c:formatCode>0.00</c:formatCode>
                <c:ptCount val="20"/>
                <c:pt idx="0">
                  <c:v>0.28999999999999998</c:v>
                </c:pt>
                <c:pt idx="1">
                  <c:v>0.54999999999999993</c:v>
                </c:pt>
                <c:pt idx="2">
                  <c:v>0.76700000000000013</c:v>
                </c:pt>
                <c:pt idx="3">
                  <c:v>0.77900000000000014</c:v>
                </c:pt>
                <c:pt idx="4">
                  <c:v>0.68400000000000005</c:v>
                </c:pt>
                <c:pt idx="5">
                  <c:v>0.69777777777777783</c:v>
                </c:pt>
                <c:pt idx="6">
                  <c:v>0.72444444444444456</c:v>
                </c:pt>
                <c:pt idx="7">
                  <c:v>0.67666666666666675</c:v>
                </c:pt>
                <c:pt idx="8">
                  <c:v>0.7466666666666667</c:v>
                </c:pt>
                <c:pt idx="9">
                  <c:v>0.59285714285714286</c:v>
                </c:pt>
                <c:pt idx="10">
                  <c:v>0.46285714285714291</c:v>
                </c:pt>
                <c:pt idx="11">
                  <c:v>0.36999999999999994</c:v>
                </c:pt>
                <c:pt idx="12">
                  <c:v>0.36250000000000004</c:v>
                </c:pt>
                <c:pt idx="13">
                  <c:v>0.37333333333333335</c:v>
                </c:pt>
                <c:pt idx="14">
                  <c:v>0.42333333333333328</c:v>
                </c:pt>
                <c:pt idx="15">
                  <c:v>0.45899999999999996</c:v>
                </c:pt>
                <c:pt idx="16">
                  <c:v>0.46200000000000002</c:v>
                </c:pt>
                <c:pt idx="17">
                  <c:v>0.46100000000000002</c:v>
                </c:pt>
                <c:pt idx="18">
                  <c:v>0.45899999999999996</c:v>
                </c:pt>
                <c:pt idx="19">
                  <c:v>0.47300000000000003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A8-4870-912E-E01DBD4C2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63500" cap="sq" cmpd="sng" algn="ctr">
              <a:solidFill>
                <a:schemeClr val="tx1">
                  <a:lumMod val="75000"/>
                  <a:lumOff val="25000"/>
                </a:schemeClr>
              </a:solidFill>
              <a:round/>
              <a:headEnd type="diamond" w="lg" len="sm"/>
              <a:tailEnd type="diamond" w="lg" len="sm"/>
            </a:ln>
            <a:effectLst/>
          </c:spPr>
        </c:hiLowLines>
        <c:marker val="1"/>
        <c:smooth val="0"/>
        <c:axId val="247914095"/>
        <c:axId val="247925743"/>
      </c:lineChart>
      <c:catAx>
        <c:axId val="2479140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66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US"/>
                  <a:t>Ratio of person [%]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600" b="0" i="0" u="none" strike="noStrike" kern="1200" baseline="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ja-JP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ja-JP"/>
          </a:p>
        </c:txPr>
        <c:crossAx val="247925743"/>
        <c:crosses val="autoZero"/>
        <c:auto val="1"/>
        <c:lblAlgn val="ctr"/>
        <c:lblOffset val="100"/>
        <c:tickMarkSkip val="2"/>
        <c:noMultiLvlLbl val="0"/>
      </c:catAx>
      <c:valAx>
        <c:axId val="247925743"/>
        <c:scaling>
          <c:orientation val="minMax"/>
        </c:scaling>
        <c:delete val="0"/>
        <c:axPos val="l"/>
        <c:majorGridlines>
          <c:spPr>
            <a:ln w="57150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66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US"/>
                  <a:t>Confidence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6600" b="0" i="0" u="none" strike="noStrike" kern="1200" baseline="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ja-JP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ja-JP"/>
          </a:p>
        </c:txPr>
        <c:crossAx val="247914095"/>
        <c:crosses val="autoZero"/>
        <c:crossBetween val="between"/>
      </c:valAx>
      <c:spPr>
        <a:noFill/>
        <a:ln w="76200">
          <a:solidFill>
            <a:schemeClr val="bg1">
              <a:lumMod val="75000"/>
            </a:scheme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600" b="0" i="0" u="none" strike="noStrike" kern="1200" baseline="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6600">
          <a:solidFill>
            <a:schemeClr val="tx1"/>
          </a:solidFill>
          <a:latin typeface="Gill Sans MT" panose="020B0502020104020203" pitchFamily="34" charset="0"/>
        </a:defRPr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615568730600408E-2"/>
          <c:y val="5.5555555555555552E-2"/>
          <c:w val="0.88223666590548366"/>
          <c:h val="0.79442913385826774"/>
        </c:manualLayout>
      </c:layout>
      <c:scatterChart>
        <c:scatterStyle val="lineMarker"/>
        <c:varyColors val="0"/>
        <c:ser>
          <c:idx val="0"/>
          <c:order val="0"/>
          <c:tx>
            <c:v>person</c:v>
          </c:tx>
          <c:spPr>
            <a:ln w="114300" cap="rnd">
              <a:solidFill>
                <a:schemeClr val="tx1"/>
              </a:solidFill>
              <a:round/>
              <a:headEnd w="lg" len="lg"/>
              <a:tailEnd w="lg" len="lg"/>
            </a:ln>
            <a:effectLst/>
          </c:spPr>
          <c:marker>
            <c:symbol val="circle"/>
            <c:size val="20"/>
            <c:spPr>
              <a:solidFill>
                <a:schemeClr val="tx1"/>
              </a:solidFill>
              <a:ln w="114300">
                <a:solidFill>
                  <a:schemeClr val="tx1"/>
                </a:solidFill>
              </a:ln>
              <a:effectLst/>
            </c:spPr>
          </c:marker>
          <c:xVal>
            <c:numRef>
              <c:f>person_全体!$A$3:$A$22</c:f>
              <c:numCache>
                <c:formatCode>0.00</c:formatCode>
                <c:ptCount val="20"/>
                <c:pt idx="0">
                  <c:v>5</c:v>
                </c:pt>
                <c:pt idx="1">
                  <c:v>4.75</c:v>
                </c:pt>
                <c:pt idx="2">
                  <c:v>4.5</c:v>
                </c:pt>
                <c:pt idx="3">
                  <c:v>4.25</c:v>
                </c:pt>
                <c:pt idx="4">
                  <c:v>4</c:v>
                </c:pt>
                <c:pt idx="5">
                  <c:v>3.75</c:v>
                </c:pt>
                <c:pt idx="6">
                  <c:v>3.5</c:v>
                </c:pt>
                <c:pt idx="7">
                  <c:v>3.25</c:v>
                </c:pt>
                <c:pt idx="8">
                  <c:v>3</c:v>
                </c:pt>
                <c:pt idx="9">
                  <c:v>2.75</c:v>
                </c:pt>
                <c:pt idx="10">
                  <c:v>2.5</c:v>
                </c:pt>
                <c:pt idx="11">
                  <c:v>2.25</c:v>
                </c:pt>
                <c:pt idx="12">
                  <c:v>2</c:v>
                </c:pt>
                <c:pt idx="13">
                  <c:v>1.75</c:v>
                </c:pt>
                <c:pt idx="14">
                  <c:v>1.5</c:v>
                </c:pt>
                <c:pt idx="15">
                  <c:v>1.25</c:v>
                </c:pt>
                <c:pt idx="16">
                  <c:v>1</c:v>
                </c:pt>
                <c:pt idx="17">
                  <c:v>0.75</c:v>
                </c:pt>
                <c:pt idx="18">
                  <c:v>0.5</c:v>
                </c:pt>
                <c:pt idx="19">
                  <c:v>0.25</c:v>
                </c:pt>
              </c:numCache>
            </c:numRef>
          </c:xVal>
          <c:yVal>
            <c:numRef>
              <c:f>person_全体!$AZ$3:$AZ$22</c:f>
              <c:numCache>
                <c:formatCode>0.00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</c:v>
                </c:pt>
                <c:pt idx="6">
                  <c:v>0.9</c:v>
                </c:pt>
                <c:pt idx="7">
                  <c:v>0.8</c:v>
                </c:pt>
                <c:pt idx="8">
                  <c:v>0.6</c:v>
                </c:pt>
                <c:pt idx="9">
                  <c:v>0.7</c:v>
                </c:pt>
                <c:pt idx="10">
                  <c:v>0.7</c:v>
                </c:pt>
                <c:pt idx="11">
                  <c:v>0.6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0.8</c:v>
                </c:pt>
                <c:pt idx="19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027-4FCD-B2E4-B2B15A892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9602976"/>
        <c:axId val="1239607552"/>
      </c:scatterChart>
      <c:valAx>
        <c:axId val="1239602976"/>
        <c:scaling>
          <c:orientation val="minMax"/>
          <c:max val="5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66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US"/>
                  <a:t>Ratio of person [%]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0.47930653405166457"/>
              <c:y val="0.920024144268788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600" b="0" i="0" u="none" strike="noStrike" kern="1200" baseline="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ja-JP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ja-JP"/>
          </a:p>
        </c:txPr>
        <c:crossAx val="1239607552"/>
        <c:crosses val="autoZero"/>
        <c:crossBetween val="midCat"/>
        <c:majorUnit val="0.25"/>
      </c:valAx>
      <c:valAx>
        <c:axId val="1239607552"/>
        <c:scaling>
          <c:orientation val="minMax"/>
          <c:max val="1"/>
        </c:scaling>
        <c:delete val="0"/>
        <c:axPos val="l"/>
        <c:majorGridlines>
          <c:spPr>
            <a:ln w="57150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66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US">
                    <a:latin typeface="Gill Sans MT" panose="020B0502020104020203" pitchFamily="34" charset="0"/>
                  </a:rPr>
                  <a:t>Detection rate</a:t>
                </a:r>
                <a:endParaRPr lang="ja-JP">
                  <a:latin typeface="Gill Sans MT" panose="020B05020201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1.2716267609405967E-2"/>
              <c:y val="0.311633671760022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6600" b="0" i="0" u="none" strike="noStrike" kern="1200" baseline="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ja-JP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ja-JP"/>
          </a:p>
        </c:txPr>
        <c:crossAx val="1239602976"/>
        <c:crosses val="autoZero"/>
        <c:crossBetween val="midCat"/>
      </c:valAx>
      <c:spPr>
        <a:noFill/>
        <a:ln w="76200"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 sz="6600">
          <a:solidFill>
            <a:schemeClr val="tx1"/>
          </a:solidFill>
          <a:latin typeface="Gill Sans MT" panose="020B0502020104020203" pitchFamily="34" charset="0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055" y="5302386"/>
            <a:ext cx="39474616" cy="11279752"/>
          </a:xfrm>
        </p:spPr>
        <p:txBody>
          <a:bodyPr anchor="b"/>
          <a:lstStyle>
            <a:lvl1pPr algn="ctr">
              <a:defRPr sz="2834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5091" y="17017128"/>
            <a:ext cx="34830544" cy="7822326"/>
          </a:xfrm>
        </p:spPr>
        <p:txBody>
          <a:bodyPr/>
          <a:lstStyle>
            <a:lvl1pPr marL="0" indent="0" algn="ctr">
              <a:buNone/>
              <a:defRPr sz="11338"/>
            </a:lvl1pPr>
            <a:lvl2pPr marL="2159950" indent="0" algn="ctr">
              <a:buNone/>
              <a:defRPr sz="9449"/>
            </a:lvl2pPr>
            <a:lvl3pPr marL="4319900" indent="0" algn="ctr">
              <a:buNone/>
              <a:defRPr sz="8504"/>
            </a:lvl3pPr>
            <a:lvl4pPr marL="6479850" indent="0" algn="ctr">
              <a:buNone/>
              <a:defRPr sz="7559"/>
            </a:lvl4pPr>
            <a:lvl5pPr marL="8639800" indent="0" algn="ctr">
              <a:buNone/>
              <a:defRPr sz="7559"/>
            </a:lvl5pPr>
            <a:lvl6pPr marL="10799750" indent="0" algn="ctr">
              <a:buNone/>
              <a:defRPr sz="7559"/>
            </a:lvl6pPr>
            <a:lvl7pPr marL="12959700" indent="0" algn="ctr">
              <a:buNone/>
              <a:defRPr sz="7559"/>
            </a:lvl7pPr>
            <a:lvl8pPr marL="15119650" indent="0" algn="ctr">
              <a:buNone/>
              <a:defRPr sz="7559"/>
            </a:lvl8pPr>
            <a:lvl9pPr marL="17279600" indent="0" algn="ctr">
              <a:buNone/>
              <a:defRPr sz="7559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B2A8-3EA1-4043-AA03-CA6F2C9053E7}" type="datetimeFigureOut">
              <a:rPr kumimoji="1" lang="ja-JP" altLang="en-US" smtClean="0"/>
              <a:t>2020/6/2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6CE0-3F6E-4DE6-80F4-CF97FDA306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3783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B2A8-3EA1-4043-AA03-CA6F2C9053E7}" type="datetimeFigureOut">
              <a:rPr kumimoji="1" lang="ja-JP" altLang="en-US" smtClean="0"/>
              <a:t>2020/6/2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6CE0-3F6E-4DE6-80F4-CF97FDA306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77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234147" y="1724962"/>
            <a:ext cx="10013781" cy="2745689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2802" y="1724962"/>
            <a:ext cx="29460835" cy="2745689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B2A8-3EA1-4043-AA03-CA6F2C9053E7}" type="datetimeFigureOut">
              <a:rPr kumimoji="1" lang="ja-JP" altLang="en-US" smtClean="0"/>
              <a:t>2020/6/2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6CE0-3F6E-4DE6-80F4-CF97FDA306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90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B2A8-3EA1-4043-AA03-CA6F2C9053E7}" type="datetimeFigureOut">
              <a:rPr kumimoji="1" lang="ja-JP" altLang="en-US" smtClean="0"/>
              <a:t>2020/6/2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6CE0-3F6E-4DE6-80F4-CF97FDA306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10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15" y="8077332"/>
            <a:ext cx="40055125" cy="13477201"/>
          </a:xfrm>
        </p:spPr>
        <p:txBody>
          <a:bodyPr anchor="b"/>
          <a:lstStyle>
            <a:lvl1pPr>
              <a:defRPr sz="2834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8615" y="21682033"/>
            <a:ext cx="40055125" cy="7087342"/>
          </a:xfrm>
        </p:spPr>
        <p:txBody>
          <a:bodyPr/>
          <a:lstStyle>
            <a:lvl1pPr marL="0" indent="0">
              <a:buNone/>
              <a:defRPr sz="11338">
                <a:solidFill>
                  <a:schemeClr val="tx1"/>
                </a:solidFill>
              </a:defRPr>
            </a:lvl1pPr>
            <a:lvl2pPr marL="2159950" indent="0">
              <a:buNone/>
              <a:defRPr sz="9449">
                <a:solidFill>
                  <a:schemeClr val="tx1">
                    <a:tint val="75000"/>
                  </a:schemeClr>
                </a:solidFill>
              </a:defRPr>
            </a:lvl2pPr>
            <a:lvl3pPr marL="4319900" indent="0">
              <a:buNone/>
              <a:defRPr sz="8504">
                <a:solidFill>
                  <a:schemeClr val="tx1">
                    <a:tint val="75000"/>
                  </a:schemeClr>
                </a:solidFill>
              </a:defRPr>
            </a:lvl3pPr>
            <a:lvl4pPr marL="647985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4pPr>
            <a:lvl5pPr marL="863980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5pPr>
            <a:lvl6pPr marL="1079975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6pPr>
            <a:lvl7pPr marL="1295970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7pPr>
            <a:lvl8pPr marL="1511965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8pPr>
            <a:lvl9pPr marL="1727960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B2A8-3EA1-4043-AA03-CA6F2C9053E7}" type="datetimeFigureOut">
              <a:rPr kumimoji="1" lang="ja-JP" altLang="en-US" smtClean="0"/>
              <a:t>2020/6/2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6CE0-3F6E-4DE6-80F4-CF97FDA306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88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2800" y="8624810"/>
            <a:ext cx="19737308" cy="2055705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10617" y="8624810"/>
            <a:ext cx="19737308" cy="2055705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B2A8-3EA1-4043-AA03-CA6F2C9053E7}" type="datetimeFigureOut">
              <a:rPr kumimoji="1" lang="ja-JP" altLang="en-US" smtClean="0"/>
              <a:t>2020/6/2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6CE0-3F6E-4DE6-80F4-CF97FDA306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958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8849" y="1724969"/>
            <a:ext cx="40055125" cy="626236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8854" y="7942328"/>
            <a:ext cx="19646600" cy="3892412"/>
          </a:xfrm>
        </p:spPr>
        <p:txBody>
          <a:bodyPr anchor="b"/>
          <a:lstStyle>
            <a:lvl1pPr marL="0" indent="0">
              <a:buNone/>
              <a:defRPr sz="11338" b="1"/>
            </a:lvl1pPr>
            <a:lvl2pPr marL="2159950" indent="0">
              <a:buNone/>
              <a:defRPr sz="9449" b="1"/>
            </a:lvl2pPr>
            <a:lvl3pPr marL="4319900" indent="0">
              <a:buNone/>
              <a:defRPr sz="8504" b="1"/>
            </a:lvl3pPr>
            <a:lvl4pPr marL="6479850" indent="0">
              <a:buNone/>
              <a:defRPr sz="7559" b="1"/>
            </a:lvl4pPr>
            <a:lvl5pPr marL="8639800" indent="0">
              <a:buNone/>
              <a:defRPr sz="7559" b="1"/>
            </a:lvl5pPr>
            <a:lvl6pPr marL="10799750" indent="0">
              <a:buNone/>
              <a:defRPr sz="7559" b="1"/>
            </a:lvl6pPr>
            <a:lvl7pPr marL="12959700" indent="0">
              <a:buNone/>
              <a:defRPr sz="7559" b="1"/>
            </a:lvl7pPr>
            <a:lvl8pPr marL="15119650" indent="0">
              <a:buNone/>
              <a:defRPr sz="7559" b="1"/>
            </a:lvl8pPr>
            <a:lvl9pPr marL="17279600" indent="0">
              <a:buNone/>
              <a:defRPr sz="755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8854" y="11834740"/>
            <a:ext cx="19646600" cy="174071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510620" y="7942328"/>
            <a:ext cx="19743357" cy="3892412"/>
          </a:xfrm>
        </p:spPr>
        <p:txBody>
          <a:bodyPr anchor="b"/>
          <a:lstStyle>
            <a:lvl1pPr marL="0" indent="0">
              <a:buNone/>
              <a:defRPr sz="11338" b="1"/>
            </a:lvl1pPr>
            <a:lvl2pPr marL="2159950" indent="0">
              <a:buNone/>
              <a:defRPr sz="9449" b="1"/>
            </a:lvl2pPr>
            <a:lvl3pPr marL="4319900" indent="0">
              <a:buNone/>
              <a:defRPr sz="8504" b="1"/>
            </a:lvl3pPr>
            <a:lvl4pPr marL="6479850" indent="0">
              <a:buNone/>
              <a:defRPr sz="7559" b="1"/>
            </a:lvl4pPr>
            <a:lvl5pPr marL="8639800" indent="0">
              <a:buNone/>
              <a:defRPr sz="7559" b="1"/>
            </a:lvl5pPr>
            <a:lvl6pPr marL="10799750" indent="0">
              <a:buNone/>
              <a:defRPr sz="7559" b="1"/>
            </a:lvl6pPr>
            <a:lvl7pPr marL="12959700" indent="0">
              <a:buNone/>
              <a:defRPr sz="7559" b="1"/>
            </a:lvl7pPr>
            <a:lvl8pPr marL="15119650" indent="0">
              <a:buNone/>
              <a:defRPr sz="7559" b="1"/>
            </a:lvl8pPr>
            <a:lvl9pPr marL="17279600" indent="0">
              <a:buNone/>
              <a:defRPr sz="755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510620" y="11834740"/>
            <a:ext cx="19743357" cy="174071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B2A8-3EA1-4043-AA03-CA6F2C9053E7}" type="datetimeFigureOut">
              <a:rPr kumimoji="1" lang="ja-JP" altLang="en-US" smtClean="0"/>
              <a:t>2020/6/2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6CE0-3F6E-4DE6-80F4-CF97FDA306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17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B2A8-3EA1-4043-AA03-CA6F2C9053E7}" type="datetimeFigureOut">
              <a:rPr kumimoji="1" lang="ja-JP" altLang="en-US" smtClean="0"/>
              <a:t>2020/6/2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6CE0-3F6E-4DE6-80F4-CF97FDA306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4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B2A8-3EA1-4043-AA03-CA6F2C9053E7}" type="datetimeFigureOut">
              <a:rPr kumimoji="1" lang="ja-JP" altLang="en-US" smtClean="0"/>
              <a:t>2020/6/2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6CE0-3F6E-4DE6-80F4-CF97FDA306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531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8849" y="2159952"/>
            <a:ext cx="14978343" cy="7559834"/>
          </a:xfrm>
        </p:spPr>
        <p:txBody>
          <a:bodyPr anchor="b"/>
          <a:lstStyle>
            <a:lvl1pPr>
              <a:defRPr sz="1511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3357" y="4664905"/>
            <a:ext cx="23510617" cy="23024494"/>
          </a:xfrm>
        </p:spPr>
        <p:txBody>
          <a:bodyPr/>
          <a:lstStyle>
            <a:lvl1pPr>
              <a:defRPr sz="15118"/>
            </a:lvl1pPr>
            <a:lvl2pPr>
              <a:defRPr sz="13228"/>
            </a:lvl2pPr>
            <a:lvl3pPr>
              <a:defRPr sz="11338"/>
            </a:lvl3pPr>
            <a:lvl4pPr>
              <a:defRPr sz="9449"/>
            </a:lvl4pPr>
            <a:lvl5pPr>
              <a:defRPr sz="9449"/>
            </a:lvl5pPr>
            <a:lvl6pPr>
              <a:defRPr sz="9449"/>
            </a:lvl6pPr>
            <a:lvl7pPr>
              <a:defRPr sz="9449"/>
            </a:lvl7pPr>
            <a:lvl8pPr>
              <a:defRPr sz="9449"/>
            </a:lvl8pPr>
            <a:lvl9pPr>
              <a:defRPr sz="944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8849" y="9719786"/>
            <a:ext cx="14978343" cy="18007107"/>
          </a:xfrm>
        </p:spPr>
        <p:txBody>
          <a:bodyPr/>
          <a:lstStyle>
            <a:lvl1pPr marL="0" indent="0">
              <a:buNone/>
              <a:defRPr sz="7559"/>
            </a:lvl1pPr>
            <a:lvl2pPr marL="2159950" indent="0">
              <a:buNone/>
              <a:defRPr sz="6614"/>
            </a:lvl2pPr>
            <a:lvl3pPr marL="4319900" indent="0">
              <a:buNone/>
              <a:defRPr sz="5669"/>
            </a:lvl3pPr>
            <a:lvl4pPr marL="6479850" indent="0">
              <a:buNone/>
              <a:defRPr sz="4724"/>
            </a:lvl4pPr>
            <a:lvl5pPr marL="8639800" indent="0">
              <a:buNone/>
              <a:defRPr sz="4724"/>
            </a:lvl5pPr>
            <a:lvl6pPr marL="10799750" indent="0">
              <a:buNone/>
              <a:defRPr sz="4724"/>
            </a:lvl6pPr>
            <a:lvl7pPr marL="12959700" indent="0">
              <a:buNone/>
              <a:defRPr sz="4724"/>
            </a:lvl7pPr>
            <a:lvl8pPr marL="15119650" indent="0">
              <a:buNone/>
              <a:defRPr sz="4724"/>
            </a:lvl8pPr>
            <a:lvl9pPr marL="17279600" indent="0">
              <a:buNone/>
              <a:defRPr sz="472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B2A8-3EA1-4043-AA03-CA6F2C9053E7}" type="datetimeFigureOut">
              <a:rPr kumimoji="1" lang="ja-JP" altLang="en-US" smtClean="0"/>
              <a:t>2020/6/2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6CE0-3F6E-4DE6-80F4-CF97FDA306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3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8849" y="2159952"/>
            <a:ext cx="14978343" cy="7559834"/>
          </a:xfrm>
        </p:spPr>
        <p:txBody>
          <a:bodyPr anchor="b"/>
          <a:lstStyle>
            <a:lvl1pPr>
              <a:defRPr sz="1511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43357" y="4664905"/>
            <a:ext cx="23510617" cy="23024494"/>
          </a:xfrm>
        </p:spPr>
        <p:txBody>
          <a:bodyPr anchor="t"/>
          <a:lstStyle>
            <a:lvl1pPr marL="0" indent="0">
              <a:buNone/>
              <a:defRPr sz="15118"/>
            </a:lvl1pPr>
            <a:lvl2pPr marL="2159950" indent="0">
              <a:buNone/>
              <a:defRPr sz="13228"/>
            </a:lvl2pPr>
            <a:lvl3pPr marL="4319900" indent="0">
              <a:buNone/>
              <a:defRPr sz="11338"/>
            </a:lvl3pPr>
            <a:lvl4pPr marL="6479850" indent="0">
              <a:buNone/>
              <a:defRPr sz="9449"/>
            </a:lvl4pPr>
            <a:lvl5pPr marL="8639800" indent="0">
              <a:buNone/>
              <a:defRPr sz="9449"/>
            </a:lvl5pPr>
            <a:lvl6pPr marL="10799750" indent="0">
              <a:buNone/>
              <a:defRPr sz="9449"/>
            </a:lvl6pPr>
            <a:lvl7pPr marL="12959700" indent="0">
              <a:buNone/>
              <a:defRPr sz="9449"/>
            </a:lvl7pPr>
            <a:lvl8pPr marL="15119650" indent="0">
              <a:buNone/>
              <a:defRPr sz="9449"/>
            </a:lvl8pPr>
            <a:lvl9pPr marL="17279600" indent="0">
              <a:buNone/>
              <a:defRPr sz="944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8849" y="9719786"/>
            <a:ext cx="14978343" cy="18007107"/>
          </a:xfrm>
        </p:spPr>
        <p:txBody>
          <a:bodyPr/>
          <a:lstStyle>
            <a:lvl1pPr marL="0" indent="0">
              <a:buNone/>
              <a:defRPr sz="7559"/>
            </a:lvl1pPr>
            <a:lvl2pPr marL="2159950" indent="0">
              <a:buNone/>
              <a:defRPr sz="6614"/>
            </a:lvl2pPr>
            <a:lvl3pPr marL="4319900" indent="0">
              <a:buNone/>
              <a:defRPr sz="5669"/>
            </a:lvl3pPr>
            <a:lvl4pPr marL="6479850" indent="0">
              <a:buNone/>
              <a:defRPr sz="4724"/>
            </a:lvl4pPr>
            <a:lvl5pPr marL="8639800" indent="0">
              <a:buNone/>
              <a:defRPr sz="4724"/>
            </a:lvl5pPr>
            <a:lvl6pPr marL="10799750" indent="0">
              <a:buNone/>
              <a:defRPr sz="4724"/>
            </a:lvl6pPr>
            <a:lvl7pPr marL="12959700" indent="0">
              <a:buNone/>
              <a:defRPr sz="4724"/>
            </a:lvl7pPr>
            <a:lvl8pPr marL="15119650" indent="0">
              <a:buNone/>
              <a:defRPr sz="4724"/>
            </a:lvl8pPr>
            <a:lvl9pPr marL="17279600" indent="0">
              <a:buNone/>
              <a:defRPr sz="472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B2A8-3EA1-4043-AA03-CA6F2C9053E7}" type="datetimeFigureOut">
              <a:rPr kumimoji="1" lang="ja-JP" altLang="en-US" smtClean="0"/>
              <a:t>2020/6/2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6CE0-3F6E-4DE6-80F4-CF97FDA306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860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2800" y="1724969"/>
            <a:ext cx="40055125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2800" y="8624810"/>
            <a:ext cx="40055125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92800" y="30029347"/>
            <a:ext cx="1044916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1B2A8-3EA1-4043-AA03-CA6F2C9053E7}" type="datetimeFigureOut">
              <a:rPr kumimoji="1" lang="ja-JP" altLang="en-US" smtClean="0"/>
              <a:t>2020/6/2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83490" y="30029347"/>
            <a:ext cx="15673745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98762" y="30029347"/>
            <a:ext cx="1044916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6CE0-3F6E-4DE6-80F4-CF97FDA3069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0C9558A-58D6-4B07-AC9B-81341B9A5B09}"/>
              </a:ext>
            </a:extLst>
          </p:cNvPr>
          <p:cNvCxnSpPr/>
          <p:nvPr userDrawn="1"/>
        </p:nvCxnSpPr>
        <p:spPr>
          <a:xfrm>
            <a:off x="556592" y="0"/>
            <a:ext cx="0" cy="323992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0ADC5E6-9CC0-4E04-8E16-092B0225866C}"/>
              </a:ext>
            </a:extLst>
          </p:cNvPr>
          <p:cNvCxnSpPr/>
          <p:nvPr userDrawn="1"/>
        </p:nvCxnSpPr>
        <p:spPr>
          <a:xfrm>
            <a:off x="45912160" y="0"/>
            <a:ext cx="0" cy="323992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64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19900" rtl="0" eaLnBrk="1" latinLnBrk="0" hangingPunct="1">
        <a:lnSpc>
          <a:spcPct val="90000"/>
        </a:lnSpc>
        <a:spcBef>
          <a:spcPct val="0"/>
        </a:spcBef>
        <a:buNone/>
        <a:defRPr kumimoji="1" sz="207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75" indent="-1079975" algn="l" defTabSz="4319900" rtl="0" eaLnBrk="1" latinLnBrk="0" hangingPunct="1">
        <a:lnSpc>
          <a:spcPct val="90000"/>
        </a:lnSpc>
        <a:spcBef>
          <a:spcPts val="4724"/>
        </a:spcBef>
        <a:buFont typeface="Arial" panose="020B0604020202020204" pitchFamily="34" charset="0"/>
        <a:buChar char="•"/>
        <a:defRPr kumimoji="1" sz="13228" kern="1200">
          <a:solidFill>
            <a:schemeClr val="tx1"/>
          </a:solidFill>
          <a:latin typeface="+mn-lt"/>
          <a:ea typeface="+mn-ea"/>
          <a:cs typeface="+mn-cs"/>
        </a:defRPr>
      </a:lvl1pPr>
      <a:lvl2pPr marL="323992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kumimoji="1" sz="11338" kern="1200">
          <a:solidFill>
            <a:schemeClr val="tx1"/>
          </a:solidFill>
          <a:latin typeface="+mn-lt"/>
          <a:ea typeface="+mn-ea"/>
          <a:cs typeface="+mn-cs"/>
        </a:defRPr>
      </a:lvl2pPr>
      <a:lvl3pPr marL="539987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kumimoji="1" sz="9449" kern="1200">
          <a:solidFill>
            <a:schemeClr val="tx1"/>
          </a:solidFill>
          <a:latin typeface="+mn-lt"/>
          <a:ea typeface="+mn-ea"/>
          <a:cs typeface="+mn-cs"/>
        </a:defRPr>
      </a:lvl3pPr>
      <a:lvl4pPr marL="755982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kumimoji="1" sz="8504" kern="1200">
          <a:solidFill>
            <a:schemeClr val="tx1"/>
          </a:solidFill>
          <a:latin typeface="+mn-lt"/>
          <a:ea typeface="+mn-ea"/>
          <a:cs typeface="+mn-cs"/>
        </a:defRPr>
      </a:lvl4pPr>
      <a:lvl5pPr marL="971977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kumimoji="1" sz="8504" kern="1200">
          <a:solidFill>
            <a:schemeClr val="tx1"/>
          </a:solidFill>
          <a:latin typeface="+mn-lt"/>
          <a:ea typeface="+mn-ea"/>
          <a:cs typeface="+mn-cs"/>
        </a:defRPr>
      </a:lvl5pPr>
      <a:lvl6pPr marL="1187972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kumimoji="1" sz="8504" kern="1200">
          <a:solidFill>
            <a:schemeClr val="tx1"/>
          </a:solidFill>
          <a:latin typeface="+mn-lt"/>
          <a:ea typeface="+mn-ea"/>
          <a:cs typeface="+mn-cs"/>
        </a:defRPr>
      </a:lvl6pPr>
      <a:lvl7pPr marL="1403967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kumimoji="1" sz="8504" kern="1200">
          <a:solidFill>
            <a:schemeClr val="tx1"/>
          </a:solidFill>
          <a:latin typeface="+mn-lt"/>
          <a:ea typeface="+mn-ea"/>
          <a:cs typeface="+mn-cs"/>
        </a:defRPr>
      </a:lvl7pPr>
      <a:lvl8pPr marL="1619962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kumimoji="1" sz="8504" kern="1200">
          <a:solidFill>
            <a:schemeClr val="tx1"/>
          </a:solidFill>
          <a:latin typeface="+mn-lt"/>
          <a:ea typeface="+mn-ea"/>
          <a:cs typeface="+mn-cs"/>
        </a:defRPr>
      </a:lvl8pPr>
      <a:lvl9pPr marL="18359575" indent="-1079975" algn="l" defTabSz="4319900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kumimoji="1" sz="85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900" rtl="0" eaLnBrk="1" latinLnBrk="0" hangingPunct="1">
        <a:defRPr kumimoji="1" sz="8504" kern="1200">
          <a:solidFill>
            <a:schemeClr val="tx1"/>
          </a:solidFill>
          <a:latin typeface="+mn-lt"/>
          <a:ea typeface="+mn-ea"/>
          <a:cs typeface="+mn-cs"/>
        </a:defRPr>
      </a:lvl1pPr>
      <a:lvl2pPr marL="2159950" algn="l" defTabSz="4319900" rtl="0" eaLnBrk="1" latinLnBrk="0" hangingPunct="1">
        <a:defRPr kumimoji="1"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319900" algn="l" defTabSz="4319900" rtl="0" eaLnBrk="1" latinLnBrk="0" hangingPunct="1">
        <a:defRPr kumimoji="1" sz="8504" kern="1200">
          <a:solidFill>
            <a:schemeClr val="tx1"/>
          </a:solidFill>
          <a:latin typeface="+mn-lt"/>
          <a:ea typeface="+mn-ea"/>
          <a:cs typeface="+mn-cs"/>
        </a:defRPr>
      </a:lvl3pPr>
      <a:lvl4pPr marL="6479850" algn="l" defTabSz="4319900" rtl="0" eaLnBrk="1" latinLnBrk="0" hangingPunct="1">
        <a:defRPr kumimoji="1" sz="8504" kern="1200">
          <a:solidFill>
            <a:schemeClr val="tx1"/>
          </a:solidFill>
          <a:latin typeface="+mn-lt"/>
          <a:ea typeface="+mn-ea"/>
          <a:cs typeface="+mn-cs"/>
        </a:defRPr>
      </a:lvl4pPr>
      <a:lvl5pPr marL="8639800" algn="l" defTabSz="4319900" rtl="0" eaLnBrk="1" latinLnBrk="0" hangingPunct="1">
        <a:defRPr kumimoji="1" sz="8504" kern="1200">
          <a:solidFill>
            <a:schemeClr val="tx1"/>
          </a:solidFill>
          <a:latin typeface="+mn-lt"/>
          <a:ea typeface="+mn-ea"/>
          <a:cs typeface="+mn-cs"/>
        </a:defRPr>
      </a:lvl5pPr>
      <a:lvl6pPr marL="10799750" algn="l" defTabSz="4319900" rtl="0" eaLnBrk="1" latinLnBrk="0" hangingPunct="1">
        <a:defRPr kumimoji="1" sz="8504" kern="1200">
          <a:solidFill>
            <a:schemeClr val="tx1"/>
          </a:solidFill>
          <a:latin typeface="+mn-lt"/>
          <a:ea typeface="+mn-ea"/>
          <a:cs typeface="+mn-cs"/>
        </a:defRPr>
      </a:lvl6pPr>
      <a:lvl7pPr marL="12959700" algn="l" defTabSz="4319900" rtl="0" eaLnBrk="1" latinLnBrk="0" hangingPunct="1">
        <a:defRPr kumimoji="1" sz="8504" kern="1200">
          <a:solidFill>
            <a:schemeClr val="tx1"/>
          </a:solidFill>
          <a:latin typeface="+mn-lt"/>
          <a:ea typeface="+mn-ea"/>
          <a:cs typeface="+mn-cs"/>
        </a:defRPr>
      </a:lvl7pPr>
      <a:lvl8pPr marL="15119650" algn="l" defTabSz="4319900" rtl="0" eaLnBrk="1" latinLnBrk="0" hangingPunct="1">
        <a:defRPr kumimoji="1" sz="8504" kern="1200">
          <a:solidFill>
            <a:schemeClr val="tx1"/>
          </a:solidFill>
          <a:latin typeface="+mn-lt"/>
          <a:ea typeface="+mn-ea"/>
          <a:cs typeface="+mn-cs"/>
        </a:defRPr>
      </a:lvl8pPr>
      <a:lvl9pPr marL="17279600" algn="l" defTabSz="4319900" rtl="0" eaLnBrk="1" latinLnBrk="0" hangingPunct="1">
        <a:defRPr kumimoji="1" sz="85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3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23.jpeg"/><Relationship Id="rId5" Type="http://schemas.openxmlformats.org/officeDocument/2006/relationships/image" Target="../media/image8.jpeg"/><Relationship Id="rId10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3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1.pn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jpeg"/><Relationship Id="rId18" Type="http://schemas.openxmlformats.org/officeDocument/2006/relationships/image" Target="../media/image72.jpeg"/><Relationship Id="rId3" Type="http://schemas.openxmlformats.org/officeDocument/2006/relationships/image" Target="../media/image5.png"/><Relationship Id="rId21" Type="http://schemas.openxmlformats.org/officeDocument/2006/relationships/image" Target="../media/image74.jpeg"/><Relationship Id="rId7" Type="http://schemas.openxmlformats.org/officeDocument/2006/relationships/image" Target="../media/image9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4.jpeg"/><Relationship Id="rId16" Type="http://schemas.openxmlformats.org/officeDocument/2006/relationships/image" Target="../media/image16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71.jpeg"/><Relationship Id="rId5" Type="http://schemas.openxmlformats.org/officeDocument/2006/relationships/image" Target="../media/image7.jpeg"/><Relationship Id="rId15" Type="http://schemas.openxmlformats.org/officeDocument/2006/relationships/image" Target="../media/image15.jpeg"/><Relationship Id="rId10" Type="http://schemas.openxmlformats.org/officeDocument/2006/relationships/image" Target="../media/image70.jpeg"/><Relationship Id="rId19" Type="http://schemas.openxmlformats.org/officeDocument/2006/relationships/image" Target="../media/image73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4.jpeg"/><Relationship Id="rId22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23.jpeg"/><Relationship Id="rId5" Type="http://schemas.openxmlformats.org/officeDocument/2006/relationships/image" Target="../media/image8.jpeg"/><Relationship Id="rId10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jpe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12" Type="http://schemas.openxmlformats.org/officeDocument/2006/relationships/image" Target="../media/image54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3.jpeg"/><Relationship Id="rId5" Type="http://schemas.openxmlformats.org/officeDocument/2006/relationships/image" Target="../media/image49.jpeg"/><Relationship Id="rId10" Type="http://schemas.openxmlformats.org/officeDocument/2006/relationships/image" Target="../media/image53.jpeg"/><Relationship Id="rId4" Type="http://schemas.openxmlformats.org/officeDocument/2006/relationships/image" Target="../media/image48.jpe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0C44D1B-583A-4926-BC6B-199D6977FC48}"/>
              </a:ext>
            </a:extLst>
          </p:cNvPr>
          <p:cNvSpPr/>
          <p:nvPr/>
        </p:nvSpPr>
        <p:spPr>
          <a:xfrm>
            <a:off x="614554" y="2622963"/>
            <a:ext cx="45264472" cy="1574974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C524C52-D2EF-4F15-AF3C-0B5380CD45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0226" y="6393200"/>
            <a:ext cx="14313699" cy="8100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C001D4B-76F7-46AC-BE21-F7AA79B305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0830" y="6393200"/>
            <a:ext cx="14340836" cy="8100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7B7A835-9335-4DB2-A907-09D61AC7EC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78570" y="6393200"/>
            <a:ext cx="14301435" cy="81000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4748ABC-D531-4CBA-93E2-2039E5D07F7B}"/>
              </a:ext>
            </a:extLst>
          </p:cNvPr>
          <p:cNvSpPr txBox="1"/>
          <p:nvPr/>
        </p:nvSpPr>
        <p:spPr>
          <a:xfrm>
            <a:off x="31290771" y="13264546"/>
            <a:ext cx="6969730" cy="123107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61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Times New Roman" panose="02020603050405020304" pitchFamily="18" charset="0"/>
              </a:rPr>
              <a:t>Diminished Reality output</a:t>
            </a:r>
            <a:endParaRPr lang="ja-JP" altLang="en-US" sz="6614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D7AA9AF-6853-42CC-8DBF-3DDD03D12BB3}"/>
              </a:ext>
            </a:extLst>
          </p:cNvPr>
          <p:cNvSpPr txBox="1"/>
          <p:nvPr/>
        </p:nvSpPr>
        <p:spPr>
          <a:xfrm>
            <a:off x="16568401" y="13264546"/>
            <a:ext cx="7918905" cy="123107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61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Times New Roman" panose="02020603050405020304" pitchFamily="18" charset="0"/>
              </a:rPr>
              <a:t>Blurred mask image</a:t>
            </a:r>
            <a:endParaRPr lang="ja-JP" altLang="en-US" sz="6614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1BA7F57-0907-4C5B-B7B5-B85A28D8621E}"/>
              </a:ext>
            </a:extLst>
          </p:cNvPr>
          <p:cNvSpPr txBox="1"/>
          <p:nvPr/>
        </p:nvSpPr>
        <p:spPr>
          <a:xfrm>
            <a:off x="1808794" y="13264546"/>
            <a:ext cx="6969730" cy="123107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61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Times New Roman" panose="02020603050405020304" pitchFamily="18" charset="0"/>
              </a:rPr>
              <a:t>Input image (Present)</a:t>
            </a:r>
            <a:endParaRPr lang="ja-JP" altLang="en-US" sz="6614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E9C84248-AC26-456D-BCF9-B44EC4E26CD0}"/>
              </a:ext>
            </a:extLst>
          </p:cNvPr>
          <p:cNvSpPr/>
          <p:nvPr/>
        </p:nvSpPr>
        <p:spPr>
          <a:xfrm>
            <a:off x="15152333" y="13877121"/>
            <a:ext cx="29479597" cy="1467138"/>
          </a:xfrm>
          <a:custGeom>
            <a:avLst/>
            <a:gdLst>
              <a:gd name="connsiteX0" fmla="*/ 0 w 5848710"/>
              <a:gd name="connsiteY0" fmla="*/ 0 h 310551"/>
              <a:gd name="connsiteX1" fmla="*/ 0 w 5848710"/>
              <a:gd name="connsiteY1" fmla="*/ 310551 h 310551"/>
              <a:gd name="connsiteX2" fmla="*/ 5848710 w 5848710"/>
              <a:gd name="connsiteY2" fmla="*/ 310551 h 310551"/>
              <a:gd name="connsiteX3" fmla="*/ 5848710 w 5848710"/>
              <a:gd name="connsiteY3" fmla="*/ 0 h 31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8710" h="310551">
                <a:moveTo>
                  <a:pt x="0" y="0"/>
                </a:moveTo>
                <a:lnTo>
                  <a:pt x="0" y="310551"/>
                </a:lnTo>
                <a:lnTo>
                  <a:pt x="5848710" y="310551"/>
                </a:lnTo>
                <a:lnTo>
                  <a:pt x="5848710" y="0"/>
                </a:lnTo>
              </a:path>
            </a:pathLst>
          </a:custGeom>
          <a:noFill/>
          <a:ln w="76200">
            <a:solidFill>
              <a:srgbClr val="C00000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19B417B-F797-427B-8EE7-309084865FEB}"/>
              </a:ext>
            </a:extLst>
          </p:cNvPr>
          <p:cNvCxnSpPr/>
          <p:nvPr/>
        </p:nvCxnSpPr>
        <p:spPr>
          <a:xfrm flipV="1">
            <a:off x="29889031" y="13877121"/>
            <a:ext cx="0" cy="146713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81DF148-D89C-4A59-85F4-8CC4D9C10B6F}"/>
              </a:ext>
            </a:extLst>
          </p:cNvPr>
          <p:cNvSpPr txBox="1"/>
          <p:nvPr/>
        </p:nvSpPr>
        <p:spPr>
          <a:xfrm>
            <a:off x="15798937" y="15572792"/>
            <a:ext cx="18596917" cy="184787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fontAlgn="base">
              <a:lnSpc>
                <a:spcPts val="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8000" dirty="0">
                <a:solidFill>
                  <a:srgbClr val="C00000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Real-time detection and masking of movable objects: </a:t>
            </a:r>
            <a:r>
              <a:rPr lang="en-GB" altLang="ja-JP" sz="8000" dirty="0">
                <a:solidFill>
                  <a:srgbClr val="C00000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lnSpc>
                <a:spcPts val="8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ja-JP" sz="8000" dirty="0">
                <a:solidFill>
                  <a:srgbClr val="C00000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Humans, cars, and trains</a:t>
            </a:r>
            <a:endParaRPr lang="ja-JP" altLang="en-US" sz="8000" dirty="0">
              <a:solidFill>
                <a:srgbClr val="C00000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BF7BF21A-0EA5-4453-BCAE-96DB001D74DA}"/>
              </a:ext>
            </a:extLst>
          </p:cNvPr>
          <p:cNvSpPr/>
          <p:nvPr/>
        </p:nvSpPr>
        <p:spPr>
          <a:xfrm flipV="1">
            <a:off x="7354965" y="5581698"/>
            <a:ext cx="29170760" cy="3348000"/>
          </a:xfrm>
          <a:custGeom>
            <a:avLst/>
            <a:gdLst>
              <a:gd name="connsiteX0" fmla="*/ 0 w 5848710"/>
              <a:gd name="connsiteY0" fmla="*/ 0 h 310551"/>
              <a:gd name="connsiteX1" fmla="*/ 0 w 5848710"/>
              <a:gd name="connsiteY1" fmla="*/ 310551 h 310551"/>
              <a:gd name="connsiteX2" fmla="*/ 5848710 w 5848710"/>
              <a:gd name="connsiteY2" fmla="*/ 310551 h 310551"/>
              <a:gd name="connsiteX3" fmla="*/ 5848710 w 5848710"/>
              <a:gd name="connsiteY3" fmla="*/ 0 h 31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8710" h="310551">
                <a:moveTo>
                  <a:pt x="0" y="0"/>
                </a:moveTo>
                <a:lnTo>
                  <a:pt x="0" y="310551"/>
                </a:lnTo>
                <a:lnTo>
                  <a:pt x="5848710" y="310551"/>
                </a:lnTo>
                <a:lnTo>
                  <a:pt x="5848710" y="0"/>
                </a:lnTo>
              </a:path>
            </a:pathLst>
          </a:custGeom>
          <a:noFill/>
          <a:ln w="76200">
            <a:solidFill>
              <a:srgbClr val="0070C0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C8BCE73D-189F-4EFB-861F-67BBA7791F53}"/>
              </a:ext>
            </a:extLst>
          </p:cNvPr>
          <p:cNvCxnSpPr/>
          <p:nvPr/>
        </p:nvCxnSpPr>
        <p:spPr>
          <a:xfrm flipV="1">
            <a:off x="21975311" y="5581691"/>
            <a:ext cx="0" cy="33480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D3923D7-53A5-4327-8D6E-EF7737EA112C}"/>
              </a:ext>
            </a:extLst>
          </p:cNvPr>
          <p:cNvSpPr txBox="1"/>
          <p:nvPr/>
        </p:nvSpPr>
        <p:spPr>
          <a:xfrm>
            <a:off x="8086188" y="3570846"/>
            <a:ext cx="18596917" cy="184787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fontAlgn="base">
              <a:lnSpc>
                <a:spcPts val="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8000" dirty="0">
                <a:solidFill>
                  <a:srgbClr val="002060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Predefined 3D mask models of immovable objects: </a:t>
            </a:r>
            <a:r>
              <a:rPr lang="en-GB" altLang="ja-JP" sz="8000" dirty="0">
                <a:solidFill>
                  <a:srgbClr val="002060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lnSpc>
                <a:spcPts val="8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ja-JP" sz="8000" dirty="0">
                <a:solidFill>
                  <a:srgbClr val="002060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Structures for dismantlement and removal</a:t>
            </a:r>
            <a:endParaRPr lang="ja-JP" altLang="en-US" sz="8000" dirty="0">
              <a:solidFill>
                <a:srgbClr val="002060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9B89A75-AE91-4F7D-ACDB-62695A96B98E}"/>
              </a:ext>
            </a:extLst>
          </p:cNvPr>
          <p:cNvSpPr txBox="1"/>
          <p:nvPr/>
        </p:nvSpPr>
        <p:spPr>
          <a:xfrm>
            <a:off x="32237651" y="3063176"/>
            <a:ext cx="11128191" cy="184787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fontAlgn="base">
              <a:lnSpc>
                <a:spcPts val="8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ja-JP" sz="8000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Textured 3D models </a:t>
            </a:r>
          </a:p>
          <a:p>
            <a:pPr fontAlgn="base">
              <a:lnSpc>
                <a:spcPts val="8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ja-JP" sz="8000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for the background observation</a:t>
            </a:r>
            <a:endParaRPr lang="ja-JP" altLang="en-US" sz="8000" dirty="0">
              <a:solidFill>
                <a:schemeClr val="accent6">
                  <a:lumMod val="50000"/>
                </a:schemeClr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3CE2FCE1-1A85-4355-AF4C-946122F0F3C0}"/>
              </a:ext>
            </a:extLst>
          </p:cNvPr>
          <p:cNvCxnSpPr>
            <a:cxnSpLocks/>
          </p:cNvCxnSpPr>
          <p:nvPr/>
        </p:nvCxnSpPr>
        <p:spPr>
          <a:xfrm flipV="1">
            <a:off x="38029287" y="5143636"/>
            <a:ext cx="2066502" cy="3776189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01318934-7A91-45A1-B219-DBB0DBA07BA9}"/>
              </a:ext>
            </a:extLst>
          </p:cNvPr>
          <p:cNvCxnSpPr>
            <a:cxnSpLocks/>
          </p:cNvCxnSpPr>
          <p:nvPr/>
        </p:nvCxnSpPr>
        <p:spPr>
          <a:xfrm flipH="1" flipV="1">
            <a:off x="40056044" y="5109831"/>
            <a:ext cx="4515475" cy="5864506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854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BE38241-5805-4B58-92E4-0F8A5C989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2387" y="4630113"/>
            <a:ext cx="13731622" cy="7740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8CA910B-E044-4F91-9082-D583446E2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33" y="4630113"/>
            <a:ext cx="13884731" cy="7740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094365" y="12294126"/>
            <a:ext cx="49888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0" dirty="0">
                <a:latin typeface="Gill Sans MT" panose="020B0502020104020203" pitchFamily="34" charset="0"/>
                <a:cs typeface="Segoe UI" panose="020B0502040204020203" pitchFamily="34" charset="0"/>
              </a:rPr>
              <a:t>Input image</a:t>
            </a:r>
            <a:endParaRPr lang="ja-JP" altLang="en-US" sz="8000" dirty="0">
              <a:latin typeface="Gill Sans MT" panose="020B05020201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807952" y="12294126"/>
            <a:ext cx="49776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0" dirty="0">
                <a:latin typeface="Gill Sans MT" panose="020B0502020104020203" pitchFamily="34" charset="0"/>
                <a:cs typeface="Segoe UI" panose="020B0502040204020203" pitchFamily="34" charset="0"/>
              </a:rPr>
              <a:t>Mask image</a:t>
            </a:r>
            <a:endParaRPr lang="ja-JP" altLang="en-US" sz="8000" dirty="0">
              <a:latin typeface="Gill Sans MT" panose="020B05020201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807265" y="12294126"/>
            <a:ext cx="42418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0" dirty="0">
                <a:latin typeface="Gill Sans MT" panose="020B0502020104020203" pitchFamily="34" charset="0"/>
                <a:cs typeface="Segoe UI" panose="020B0502040204020203" pitchFamily="34" charset="0"/>
              </a:rPr>
              <a:t>DR image</a:t>
            </a:r>
            <a:endParaRPr lang="ja-JP" altLang="en-US" sz="8000" dirty="0">
              <a:latin typeface="Gill Sans MT" panose="020B05020201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DB3D647-C8FA-4C9F-9723-2F9B337D6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489" y="4630113"/>
            <a:ext cx="13766573" cy="77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73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123864"/>
              </p:ext>
            </p:extLst>
          </p:nvPr>
        </p:nvGraphicFramePr>
        <p:xfrm>
          <a:off x="1270447" y="5287617"/>
          <a:ext cx="43892961" cy="218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AE7E9F-19BC-4083-9521-38E143CA3F59}"/>
              </a:ext>
            </a:extLst>
          </p:cNvPr>
          <p:cNvSpPr txBox="1"/>
          <p:nvPr/>
        </p:nvSpPr>
        <p:spPr>
          <a:xfrm>
            <a:off x="20832417" y="5804452"/>
            <a:ext cx="962107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Gill Sans MT" panose="020B0502020104020203" pitchFamily="34" charset="0"/>
              </a:rPr>
              <a:t>– min</a:t>
            </a:r>
            <a:r>
              <a:rPr kumimoji="1" lang="ja-JP" altLang="en-US" sz="7200" dirty="0">
                <a:latin typeface="Gill Sans MT" panose="020B0502020104020203" pitchFamily="34" charset="0"/>
              </a:rPr>
              <a:t>　</a:t>
            </a:r>
            <a:r>
              <a:rPr kumimoji="1" lang="en-US" altLang="ja-JP" sz="7200" dirty="0">
                <a:latin typeface="Gill Sans MT" panose="020B0502020104020203" pitchFamily="34" charset="0"/>
              </a:rPr>
              <a:t>– max</a:t>
            </a:r>
            <a:r>
              <a:rPr kumimoji="1" lang="ja-JP" altLang="en-US" sz="7200" dirty="0">
                <a:latin typeface="Gill Sans MT" panose="020B0502020104020203" pitchFamily="34" charset="0"/>
              </a:rPr>
              <a:t>　</a:t>
            </a:r>
            <a:r>
              <a:rPr kumimoji="1" lang="en-US" altLang="ja-JP" sz="7200" b="1" dirty="0">
                <a:latin typeface="Gill Sans MT" panose="020B0502020104020203" pitchFamily="34" charset="0"/>
              </a:rPr>
              <a:t>––</a:t>
            </a:r>
            <a:r>
              <a:rPr kumimoji="1" lang="en-US" altLang="ja-JP" sz="7200" dirty="0">
                <a:latin typeface="Gill Sans MT" panose="020B0502020104020203" pitchFamily="34" charset="0"/>
              </a:rPr>
              <a:t> mean</a:t>
            </a:r>
            <a:endParaRPr kumimoji="1" lang="ja-JP" altLang="en-US" sz="7200" dirty="0">
              <a:latin typeface="Gill Sans MT" panose="020B0502020104020203" pitchFamily="34" charset="0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13DA9EE3-527B-486C-8819-C79AE395E742}"/>
              </a:ext>
            </a:extLst>
          </p:cNvPr>
          <p:cNvSpPr/>
          <p:nvPr/>
        </p:nvSpPr>
        <p:spPr>
          <a:xfrm>
            <a:off x="27352483" y="6202027"/>
            <a:ext cx="437322" cy="437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0966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152550"/>
              </p:ext>
            </p:extLst>
          </p:nvPr>
        </p:nvGraphicFramePr>
        <p:xfrm>
          <a:off x="1262177" y="6917635"/>
          <a:ext cx="43921757" cy="18566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1292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00000000-0008-0000-03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917996"/>
              </p:ext>
            </p:extLst>
          </p:nvPr>
        </p:nvGraphicFramePr>
        <p:xfrm>
          <a:off x="1272903" y="4611757"/>
          <a:ext cx="43890505" cy="23173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DD9C716-76E1-417E-8AF2-9F6E7FC7C044}"/>
              </a:ext>
            </a:extLst>
          </p:cNvPr>
          <p:cNvSpPr txBox="1"/>
          <p:nvPr/>
        </p:nvSpPr>
        <p:spPr>
          <a:xfrm>
            <a:off x="20593876" y="4770785"/>
            <a:ext cx="962107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Gill Sans MT" panose="020B0502020104020203" pitchFamily="34" charset="0"/>
              </a:rPr>
              <a:t>– min</a:t>
            </a:r>
            <a:r>
              <a:rPr kumimoji="1" lang="ja-JP" altLang="en-US" sz="7200" dirty="0">
                <a:latin typeface="Gill Sans MT" panose="020B0502020104020203" pitchFamily="34" charset="0"/>
              </a:rPr>
              <a:t>　</a:t>
            </a:r>
            <a:r>
              <a:rPr kumimoji="1" lang="en-US" altLang="ja-JP" sz="7200" dirty="0">
                <a:latin typeface="Gill Sans MT" panose="020B0502020104020203" pitchFamily="34" charset="0"/>
              </a:rPr>
              <a:t>– max</a:t>
            </a:r>
            <a:r>
              <a:rPr kumimoji="1" lang="ja-JP" altLang="en-US" sz="7200" dirty="0">
                <a:latin typeface="Gill Sans MT" panose="020B0502020104020203" pitchFamily="34" charset="0"/>
              </a:rPr>
              <a:t>　</a:t>
            </a:r>
            <a:r>
              <a:rPr kumimoji="1" lang="en-US" altLang="ja-JP" sz="7200" b="1" dirty="0">
                <a:latin typeface="Gill Sans MT" panose="020B0502020104020203" pitchFamily="34" charset="0"/>
              </a:rPr>
              <a:t>––</a:t>
            </a:r>
            <a:r>
              <a:rPr kumimoji="1" lang="en-US" altLang="ja-JP" sz="7200" dirty="0">
                <a:latin typeface="Gill Sans MT" panose="020B0502020104020203" pitchFamily="34" charset="0"/>
              </a:rPr>
              <a:t> mean</a:t>
            </a:r>
            <a:endParaRPr kumimoji="1" lang="ja-JP" altLang="en-US" sz="7200" dirty="0">
              <a:latin typeface="Gill Sans MT" panose="020B0502020104020203" pitchFamily="34" charset="0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F1AFE134-D000-4ADB-AE69-AC38252B0BCB}"/>
              </a:ext>
            </a:extLst>
          </p:cNvPr>
          <p:cNvSpPr/>
          <p:nvPr/>
        </p:nvSpPr>
        <p:spPr>
          <a:xfrm>
            <a:off x="27113941" y="5208114"/>
            <a:ext cx="437322" cy="437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044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00000000-0008-0000-03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722248"/>
              </p:ext>
            </p:extLst>
          </p:nvPr>
        </p:nvGraphicFramePr>
        <p:xfrm>
          <a:off x="1282718" y="6877879"/>
          <a:ext cx="43801178" cy="1861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2811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E6FF5931-210B-4F99-987D-8792D4075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81735"/>
              </p:ext>
            </p:extLst>
          </p:nvPr>
        </p:nvGraphicFramePr>
        <p:xfrm>
          <a:off x="1284152" y="1810786"/>
          <a:ext cx="43839502" cy="15661016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5308754">
                  <a:extLst>
                    <a:ext uri="{9D8B030D-6E8A-4147-A177-3AD203B41FA5}">
                      <a16:colId xmlns:a16="http://schemas.microsoft.com/office/drawing/2014/main" val="2407154992"/>
                    </a:ext>
                  </a:extLst>
                </a:gridCol>
                <a:gridCol w="28530748">
                  <a:extLst>
                    <a:ext uri="{9D8B030D-6E8A-4147-A177-3AD203B41FA5}">
                      <a16:colId xmlns:a16="http://schemas.microsoft.com/office/drawing/2014/main" val="826118419"/>
                    </a:ext>
                  </a:extLst>
                </a:gridCol>
              </a:tblGrid>
              <a:tr h="17886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dirty="0">
                          <a:effectLst/>
                          <a:latin typeface="Gill Sans MT" panose="020B0502020104020203" pitchFamily="34" charset="0"/>
                        </a:rPr>
                        <a:t>Library, Software</a:t>
                      </a:r>
                      <a:endParaRPr lang="ja-JP" sz="880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360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dirty="0">
                          <a:effectLst/>
                          <a:latin typeface="Gill Sans MT" panose="020B0502020104020203" pitchFamily="34" charset="0"/>
                        </a:rPr>
                        <a:t>Contents</a:t>
                      </a:r>
                      <a:endParaRPr lang="ja-JP" sz="880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360000" marT="0" marB="0" anchor="ctr"/>
                </a:tc>
                <a:extLst>
                  <a:ext uri="{0D108BD9-81ED-4DB2-BD59-A6C34878D82A}">
                    <a16:rowId xmlns:a16="http://schemas.microsoft.com/office/drawing/2014/main" val="1019133404"/>
                  </a:ext>
                </a:extLst>
              </a:tr>
              <a:tr h="39569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Unity 2018.1.0f2 (64bit)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360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A game engine.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Used for the system development platform.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360000" marT="0" marB="0" anchor="ctr"/>
                </a:tc>
                <a:extLst>
                  <a:ext uri="{0D108BD9-81ED-4DB2-BD59-A6C34878D82A}">
                    <a16:rowId xmlns:a16="http://schemas.microsoft.com/office/drawing/2014/main" val="3527341154"/>
                  </a:ext>
                </a:extLst>
              </a:tr>
              <a:tr h="59585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OpenCV for Unity (ver. 2.3.2)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360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A computer vision plugin for Unity.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Used for object detection with </a:t>
                      </a:r>
                      <a:r>
                        <a:rPr lang="en-US" sz="8800" b="0" dirty="0" err="1">
                          <a:effectLst/>
                          <a:latin typeface="Gill Sans MT" panose="020B0502020104020203" pitchFamily="34" charset="0"/>
                        </a:rPr>
                        <a:t>MobileNetSSD</a:t>
                      </a: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 and creation of the mask image.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360000" marT="0" marB="0" anchor="ctr"/>
                </a:tc>
                <a:extLst>
                  <a:ext uri="{0D108BD9-81ED-4DB2-BD59-A6C34878D82A}">
                    <a16:rowId xmlns:a16="http://schemas.microsoft.com/office/drawing/2014/main" val="2091498678"/>
                  </a:ext>
                </a:extLst>
              </a:tr>
              <a:tr h="39569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 err="1">
                          <a:effectLst/>
                          <a:latin typeface="Gill Sans MT" panose="020B0502020104020203" pitchFamily="34" charset="0"/>
                        </a:rPr>
                        <a:t>PhotoScan</a:t>
                      </a: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 (ver. 1.2.3</a:t>
                      </a:r>
                      <a:r>
                        <a:rPr lang="ja-JP" sz="8800" b="0" dirty="0">
                          <a:effectLst/>
                          <a:latin typeface="Gill Sans MT" panose="020B0502020104020203" pitchFamily="34" charset="0"/>
                        </a:rPr>
                        <a:t>）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360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Photogrammetry software developed by </a:t>
                      </a:r>
                      <a:r>
                        <a:rPr lang="en-US" sz="8800" b="0" dirty="0" err="1">
                          <a:effectLst/>
                          <a:latin typeface="Gill Sans MT" panose="020B0502020104020203" pitchFamily="34" charset="0"/>
                        </a:rPr>
                        <a:t>Agisoft</a:t>
                      </a: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.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Used for the restoration of 3D models by </a:t>
                      </a:r>
                      <a:r>
                        <a:rPr lang="en-US" sz="8800" b="0" dirty="0" err="1">
                          <a:effectLst/>
                          <a:latin typeface="Gill Sans MT" panose="020B0502020104020203" pitchFamily="34" charset="0"/>
                        </a:rPr>
                        <a:t>SfM</a:t>
                      </a: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.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360000" marT="0" marB="0" anchor="ctr"/>
                </a:tc>
                <a:extLst>
                  <a:ext uri="{0D108BD9-81ED-4DB2-BD59-A6C34878D82A}">
                    <a16:rowId xmlns:a16="http://schemas.microsoft.com/office/drawing/2014/main" val="3774265600"/>
                  </a:ext>
                </a:extLst>
              </a:tr>
            </a:tbl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0FD4CF0-DA10-4F64-8F6D-9E9971D36F89}"/>
              </a:ext>
            </a:extLst>
          </p:cNvPr>
          <p:cNvSpPr/>
          <p:nvPr/>
        </p:nvSpPr>
        <p:spPr>
          <a:xfrm>
            <a:off x="32750715" y="29865227"/>
            <a:ext cx="123729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800" baseline="30000" dirty="0">
                <a:latin typeface="Gill Sans MT" panose="020B0502020104020203" pitchFamily="34" charset="0"/>
              </a:rPr>
              <a:t>2nd</a:t>
            </a:r>
            <a:r>
              <a:rPr lang="en-US" altLang="ja-JP" sz="8800" dirty="0">
                <a:latin typeface="Gill Sans MT" panose="020B0502020104020203" pitchFamily="34" charset="0"/>
              </a:rPr>
              <a:t> draft after proofreading</a:t>
            </a:r>
            <a:endParaRPr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489765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E6FF5931-210B-4F99-987D-8792D40755C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84152" y="1810786"/>
          <a:ext cx="43839502" cy="15661016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5308754">
                  <a:extLst>
                    <a:ext uri="{9D8B030D-6E8A-4147-A177-3AD203B41FA5}">
                      <a16:colId xmlns:a16="http://schemas.microsoft.com/office/drawing/2014/main" val="2407154992"/>
                    </a:ext>
                  </a:extLst>
                </a:gridCol>
                <a:gridCol w="28530748">
                  <a:extLst>
                    <a:ext uri="{9D8B030D-6E8A-4147-A177-3AD203B41FA5}">
                      <a16:colId xmlns:a16="http://schemas.microsoft.com/office/drawing/2014/main" val="826118419"/>
                    </a:ext>
                  </a:extLst>
                </a:gridCol>
              </a:tblGrid>
              <a:tr h="17886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dirty="0">
                          <a:effectLst/>
                          <a:latin typeface="Gill Sans MT" panose="020B0502020104020203" pitchFamily="34" charset="0"/>
                        </a:rPr>
                        <a:t>Library, Software</a:t>
                      </a:r>
                      <a:endParaRPr lang="ja-JP" sz="880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360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dirty="0">
                          <a:effectLst/>
                          <a:latin typeface="Gill Sans MT" panose="020B0502020104020203" pitchFamily="34" charset="0"/>
                        </a:rPr>
                        <a:t>Contents</a:t>
                      </a:r>
                      <a:endParaRPr lang="ja-JP" sz="880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360000" marT="0" marB="0" anchor="ctr"/>
                </a:tc>
                <a:extLst>
                  <a:ext uri="{0D108BD9-81ED-4DB2-BD59-A6C34878D82A}">
                    <a16:rowId xmlns:a16="http://schemas.microsoft.com/office/drawing/2014/main" val="1019133404"/>
                  </a:ext>
                </a:extLst>
              </a:tr>
              <a:tr h="39569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Unity 2018.1.0f2 (64bit)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360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A game engine.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Used for the system development platform.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360000" marT="0" marB="0" anchor="ctr"/>
                </a:tc>
                <a:extLst>
                  <a:ext uri="{0D108BD9-81ED-4DB2-BD59-A6C34878D82A}">
                    <a16:rowId xmlns:a16="http://schemas.microsoft.com/office/drawing/2014/main" val="3527341154"/>
                  </a:ext>
                </a:extLst>
              </a:tr>
              <a:tr h="59585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OpenCV for Unity (ver. 2.3.2)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360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A computer vision plugin for Unity.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Used for the object detection with </a:t>
                      </a:r>
                      <a:r>
                        <a:rPr lang="en-US" sz="8800" b="0" dirty="0" err="1">
                          <a:effectLst/>
                          <a:latin typeface="Gill Sans MT" panose="020B0502020104020203" pitchFamily="34" charset="0"/>
                        </a:rPr>
                        <a:t>MobileNetSSD</a:t>
                      </a: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 and the creation of the mask image.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360000" marT="0" marB="0" anchor="ctr"/>
                </a:tc>
                <a:extLst>
                  <a:ext uri="{0D108BD9-81ED-4DB2-BD59-A6C34878D82A}">
                    <a16:rowId xmlns:a16="http://schemas.microsoft.com/office/drawing/2014/main" val="2091498678"/>
                  </a:ext>
                </a:extLst>
              </a:tr>
              <a:tr h="39569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 err="1">
                          <a:effectLst/>
                          <a:latin typeface="Gill Sans MT" panose="020B0502020104020203" pitchFamily="34" charset="0"/>
                        </a:rPr>
                        <a:t>PhotoScan</a:t>
                      </a: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 (ver. 1.2.3</a:t>
                      </a:r>
                      <a:r>
                        <a:rPr lang="ja-JP" sz="8800" b="0" dirty="0">
                          <a:effectLst/>
                          <a:latin typeface="Gill Sans MT" panose="020B0502020104020203" pitchFamily="34" charset="0"/>
                        </a:rPr>
                        <a:t>）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360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Photogrammetry software developed by </a:t>
                      </a:r>
                      <a:r>
                        <a:rPr lang="en-US" sz="8800" b="0" dirty="0" err="1">
                          <a:effectLst/>
                          <a:latin typeface="Gill Sans MT" panose="020B0502020104020203" pitchFamily="34" charset="0"/>
                        </a:rPr>
                        <a:t>Agisoft</a:t>
                      </a: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 company.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Used for the restoration of 3D models by </a:t>
                      </a:r>
                      <a:r>
                        <a:rPr lang="en-US" sz="8800" b="0" dirty="0" err="1">
                          <a:effectLst/>
                          <a:latin typeface="Gill Sans MT" panose="020B0502020104020203" pitchFamily="34" charset="0"/>
                        </a:rPr>
                        <a:t>SfM</a:t>
                      </a: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.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360000" marT="0" marB="0" anchor="ctr"/>
                </a:tc>
                <a:extLst>
                  <a:ext uri="{0D108BD9-81ED-4DB2-BD59-A6C34878D82A}">
                    <a16:rowId xmlns:a16="http://schemas.microsoft.com/office/drawing/2014/main" val="3774265600"/>
                  </a:ext>
                </a:extLst>
              </a:tr>
            </a:tbl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BC6CEDF-E1CF-4DAF-A89D-234746AFD529}"/>
              </a:ext>
            </a:extLst>
          </p:cNvPr>
          <p:cNvSpPr/>
          <p:nvPr/>
        </p:nvSpPr>
        <p:spPr>
          <a:xfrm>
            <a:off x="41073712" y="29865227"/>
            <a:ext cx="37641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800" dirty="0">
                <a:latin typeface="Gill Sans MT" panose="020B0502020104020203" pitchFamily="34" charset="0"/>
              </a:rPr>
              <a:t>1</a:t>
            </a:r>
            <a:r>
              <a:rPr lang="en-US" altLang="ja-JP" sz="8800" baseline="30000" dirty="0">
                <a:latin typeface="Gill Sans MT" panose="020B0502020104020203" pitchFamily="34" charset="0"/>
              </a:rPr>
              <a:t>st</a:t>
            </a:r>
            <a:r>
              <a:rPr lang="en-US" altLang="ja-JP" sz="8800" dirty="0">
                <a:latin typeface="Gill Sans MT" panose="020B0502020104020203" pitchFamily="34" charset="0"/>
              </a:rPr>
              <a:t> draft</a:t>
            </a:r>
            <a:endParaRPr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662926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F644E5FB-C4EA-4B70-8B62-1ADF5E9F07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190765"/>
              </p:ext>
            </p:extLst>
          </p:nvPr>
        </p:nvGraphicFramePr>
        <p:xfrm>
          <a:off x="1284149" y="2732407"/>
          <a:ext cx="43879260" cy="14919489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6150321">
                  <a:extLst>
                    <a:ext uri="{9D8B030D-6E8A-4147-A177-3AD203B41FA5}">
                      <a16:colId xmlns:a16="http://schemas.microsoft.com/office/drawing/2014/main" val="1396308887"/>
                    </a:ext>
                  </a:extLst>
                </a:gridCol>
                <a:gridCol w="9342782">
                  <a:extLst>
                    <a:ext uri="{9D8B030D-6E8A-4147-A177-3AD203B41FA5}">
                      <a16:colId xmlns:a16="http://schemas.microsoft.com/office/drawing/2014/main" val="805952659"/>
                    </a:ext>
                  </a:extLst>
                </a:gridCol>
                <a:gridCol w="9740348">
                  <a:extLst>
                    <a:ext uri="{9D8B030D-6E8A-4147-A177-3AD203B41FA5}">
                      <a16:colId xmlns:a16="http://schemas.microsoft.com/office/drawing/2014/main" val="3374622382"/>
                    </a:ext>
                  </a:extLst>
                </a:gridCol>
                <a:gridCol w="18645809">
                  <a:extLst>
                    <a:ext uri="{9D8B030D-6E8A-4147-A177-3AD203B41FA5}">
                      <a16:colId xmlns:a16="http://schemas.microsoft.com/office/drawing/2014/main" val="1605592592"/>
                    </a:ext>
                  </a:extLst>
                </a:gridCol>
              </a:tblGrid>
              <a:tr h="220375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1" dirty="0">
                          <a:effectLst/>
                          <a:latin typeface="Gill Sans MT" panose="020B0502020104020203" pitchFamily="34" charset="0"/>
                        </a:rPr>
                        <a:t>Category</a:t>
                      </a:r>
                      <a:endParaRPr lang="ja-JP" sz="8800" b="1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1" dirty="0">
                          <a:effectLst/>
                          <a:latin typeface="Gill Sans MT" panose="020B0502020104020203" pitchFamily="34" charset="0"/>
                        </a:rPr>
                        <a:t>Product</a:t>
                      </a:r>
                      <a:endParaRPr lang="ja-JP" sz="8800" b="1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1" dirty="0">
                          <a:effectLst/>
                          <a:latin typeface="Gill Sans MT" panose="020B0502020104020203" pitchFamily="34" charset="0"/>
                        </a:rPr>
                        <a:t>Content</a:t>
                      </a:r>
                      <a:endParaRPr lang="ja-JP" sz="8800" b="1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1" dirty="0">
                          <a:effectLst/>
                          <a:latin typeface="Gill Sans MT" panose="020B0502020104020203" pitchFamily="34" charset="0"/>
                        </a:rPr>
                        <a:t>Appellation or Value</a:t>
                      </a:r>
                      <a:endParaRPr lang="ja-JP" sz="8800" b="1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extLst>
                  <a:ext uri="{0D108BD9-81ED-4DB2-BD59-A6C34878D82A}">
                    <a16:rowId xmlns:a16="http://schemas.microsoft.com/office/drawing/2014/main" val="854119546"/>
                  </a:ext>
                </a:extLst>
              </a:tr>
              <a:tr h="2203757"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Laptop computer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mouse m-Book K686XN-M2SH2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OS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Windows 10 Home 64-bit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extLst>
                  <a:ext uri="{0D108BD9-81ED-4DB2-BD59-A6C34878D82A}">
                    <a16:rowId xmlns:a16="http://schemas.microsoft.com/office/drawing/2014/main" val="1168308450"/>
                  </a:ext>
                </a:extLst>
              </a:tr>
              <a:tr h="219690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CPU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Intel Core i7-7700HQ @ 2.80 GHz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extLst>
                  <a:ext uri="{0D108BD9-81ED-4DB2-BD59-A6C34878D82A}">
                    <a16:rowId xmlns:a16="http://schemas.microsoft.com/office/drawing/2014/main" val="3341771751"/>
                  </a:ext>
                </a:extLst>
              </a:tr>
              <a:tr h="21243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RAM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16.0 GB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extLst>
                  <a:ext uri="{0D108BD9-81ED-4DB2-BD59-A6C34878D82A}">
                    <a16:rowId xmlns:a16="http://schemas.microsoft.com/office/drawing/2014/main" val="985227046"/>
                  </a:ext>
                </a:extLst>
              </a:tr>
              <a:tr h="218432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>
                          <a:effectLst/>
                          <a:latin typeface="Gill Sans MT" panose="020B0502020104020203" pitchFamily="34" charset="0"/>
                        </a:rPr>
                        <a:t>GPU</a:t>
                      </a:r>
                      <a:endParaRPr lang="ja-JP" sz="8800" b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GeForce MX150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extLst>
                  <a:ext uri="{0D108BD9-81ED-4DB2-BD59-A6C34878D82A}">
                    <a16:rowId xmlns:a16="http://schemas.microsoft.com/office/drawing/2014/main" val="392123944"/>
                  </a:ext>
                </a:extLst>
              </a:tr>
              <a:tr h="2082492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>
                          <a:effectLst/>
                          <a:latin typeface="Gill Sans MT" panose="020B0502020104020203" pitchFamily="34" charset="0"/>
                        </a:rPr>
                        <a:t>Webcam</a:t>
                      </a:r>
                      <a:endParaRPr lang="ja-JP" sz="8800" b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 err="1">
                          <a:effectLst/>
                          <a:latin typeface="Gill Sans MT" panose="020B0502020104020203" pitchFamily="34" charset="0"/>
                        </a:rPr>
                        <a:t>Logicool</a:t>
                      </a: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 HD Pro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Webcam C920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>
                          <a:effectLst/>
                          <a:latin typeface="Gill Sans MT" panose="020B0502020104020203" pitchFamily="34" charset="0"/>
                        </a:rPr>
                        <a:t>Frame Rate (MAX)</a:t>
                      </a:r>
                      <a:endParaRPr lang="ja-JP" sz="8800" b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1080p @30 fps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extLst>
                  <a:ext uri="{0D108BD9-81ED-4DB2-BD59-A6C34878D82A}">
                    <a16:rowId xmlns:a16="http://schemas.microsoft.com/office/drawing/2014/main" val="2617378968"/>
                  </a:ext>
                </a:extLst>
              </a:tr>
              <a:tr h="192389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>
                          <a:effectLst/>
                          <a:latin typeface="Gill Sans MT" panose="020B0502020104020203" pitchFamily="34" charset="0"/>
                        </a:rPr>
                        <a:t>FOV</a:t>
                      </a:r>
                      <a:endParaRPr lang="ja-JP" sz="8800" b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78</a:t>
                      </a:r>
                      <a:r>
                        <a:rPr lang="ja-JP" sz="8800" b="0" dirty="0">
                          <a:effectLst/>
                          <a:latin typeface="Gill Sans MT" panose="020B0502020104020203" pitchFamily="34" charset="0"/>
                        </a:rPr>
                        <a:t>°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extLst>
                  <a:ext uri="{0D108BD9-81ED-4DB2-BD59-A6C34878D82A}">
                    <a16:rowId xmlns:a16="http://schemas.microsoft.com/office/drawing/2014/main" val="3156723579"/>
                  </a:ext>
                </a:extLst>
              </a:tr>
            </a:tbl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62262F7-26C5-49A1-AB6E-C34BF15FDC29}"/>
              </a:ext>
            </a:extLst>
          </p:cNvPr>
          <p:cNvSpPr/>
          <p:nvPr/>
        </p:nvSpPr>
        <p:spPr>
          <a:xfrm>
            <a:off x="32750715" y="29865227"/>
            <a:ext cx="123729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800" baseline="30000" dirty="0">
                <a:latin typeface="Gill Sans MT" panose="020B0502020104020203" pitchFamily="34" charset="0"/>
              </a:rPr>
              <a:t>2nd</a:t>
            </a:r>
            <a:r>
              <a:rPr lang="en-US" altLang="ja-JP" sz="8800" dirty="0">
                <a:latin typeface="Gill Sans MT" panose="020B0502020104020203" pitchFamily="34" charset="0"/>
              </a:rPr>
              <a:t> draft after proofreading</a:t>
            </a:r>
            <a:endParaRPr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009793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F644E5FB-C4EA-4B70-8B62-1ADF5E9F07F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84149" y="2732407"/>
          <a:ext cx="43879260" cy="14919489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6150321">
                  <a:extLst>
                    <a:ext uri="{9D8B030D-6E8A-4147-A177-3AD203B41FA5}">
                      <a16:colId xmlns:a16="http://schemas.microsoft.com/office/drawing/2014/main" val="1396308887"/>
                    </a:ext>
                  </a:extLst>
                </a:gridCol>
                <a:gridCol w="9342782">
                  <a:extLst>
                    <a:ext uri="{9D8B030D-6E8A-4147-A177-3AD203B41FA5}">
                      <a16:colId xmlns:a16="http://schemas.microsoft.com/office/drawing/2014/main" val="805952659"/>
                    </a:ext>
                  </a:extLst>
                </a:gridCol>
                <a:gridCol w="9740348">
                  <a:extLst>
                    <a:ext uri="{9D8B030D-6E8A-4147-A177-3AD203B41FA5}">
                      <a16:colId xmlns:a16="http://schemas.microsoft.com/office/drawing/2014/main" val="3374622382"/>
                    </a:ext>
                  </a:extLst>
                </a:gridCol>
                <a:gridCol w="18645809">
                  <a:extLst>
                    <a:ext uri="{9D8B030D-6E8A-4147-A177-3AD203B41FA5}">
                      <a16:colId xmlns:a16="http://schemas.microsoft.com/office/drawing/2014/main" val="1605592592"/>
                    </a:ext>
                  </a:extLst>
                </a:gridCol>
              </a:tblGrid>
              <a:tr h="220375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1" dirty="0">
                          <a:effectLst/>
                          <a:latin typeface="Gill Sans MT" panose="020B0502020104020203" pitchFamily="34" charset="0"/>
                        </a:rPr>
                        <a:t>Category</a:t>
                      </a:r>
                      <a:endParaRPr lang="ja-JP" sz="8800" b="1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1" dirty="0">
                          <a:effectLst/>
                          <a:latin typeface="Gill Sans MT" panose="020B0502020104020203" pitchFamily="34" charset="0"/>
                        </a:rPr>
                        <a:t>Product</a:t>
                      </a:r>
                      <a:endParaRPr lang="ja-JP" sz="8800" b="1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1" dirty="0">
                          <a:effectLst/>
                          <a:latin typeface="Gill Sans MT" panose="020B0502020104020203" pitchFamily="34" charset="0"/>
                        </a:rPr>
                        <a:t>Content</a:t>
                      </a:r>
                      <a:endParaRPr lang="ja-JP" sz="8800" b="1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1" dirty="0">
                          <a:effectLst/>
                          <a:latin typeface="Gill Sans MT" panose="020B0502020104020203" pitchFamily="34" charset="0"/>
                        </a:rPr>
                        <a:t>Appellation or Value</a:t>
                      </a:r>
                      <a:endParaRPr lang="ja-JP" sz="8800" b="1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extLst>
                  <a:ext uri="{0D108BD9-81ED-4DB2-BD59-A6C34878D82A}">
                    <a16:rowId xmlns:a16="http://schemas.microsoft.com/office/drawing/2014/main" val="854119546"/>
                  </a:ext>
                </a:extLst>
              </a:tr>
              <a:tr h="2203757"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Laptop computer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mouse m-Book K686XN-M2SH2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OS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Windows 10 Home 64bit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extLst>
                  <a:ext uri="{0D108BD9-81ED-4DB2-BD59-A6C34878D82A}">
                    <a16:rowId xmlns:a16="http://schemas.microsoft.com/office/drawing/2014/main" val="1168308450"/>
                  </a:ext>
                </a:extLst>
              </a:tr>
              <a:tr h="219690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CPU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Intel Core i7-7700HQ @ 2.80GHz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extLst>
                  <a:ext uri="{0D108BD9-81ED-4DB2-BD59-A6C34878D82A}">
                    <a16:rowId xmlns:a16="http://schemas.microsoft.com/office/drawing/2014/main" val="3341771751"/>
                  </a:ext>
                </a:extLst>
              </a:tr>
              <a:tr h="21243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RAM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16.0GB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extLst>
                  <a:ext uri="{0D108BD9-81ED-4DB2-BD59-A6C34878D82A}">
                    <a16:rowId xmlns:a16="http://schemas.microsoft.com/office/drawing/2014/main" val="985227046"/>
                  </a:ext>
                </a:extLst>
              </a:tr>
              <a:tr h="218432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>
                          <a:effectLst/>
                          <a:latin typeface="Gill Sans MT" panose="020B0502020104020203" pitchFamily="34" charset="0"/>
                        </a:rPr>
                        <a:t>GPU</a:t>
                      </a:r>
                      <a:endParaRPr lang="ja-JP" sz="8800" b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GeForce MX150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extLst>
                  <a:ext uri="{0D108BD9-81ED-4DB2-BD59-A6C34878D82A}">
                    <a16:rowId xmlns:a16="http://schemas.microsoft.com/office/drawing/2014/main" val="392123944"/>
                  </a:ext>
                </a:extLst>
              </a:tr>
              <a:tr h="2082492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>
                          <a:effectLst/>
                          <a:latin typeface="Gill Sans MT" panose="020B0502020104020203" pitchFamily="34" charset="0"/>
                        </a:rPr>
                        <a:t>Webcam</a:t>
                      </a:r>
                      <a:endParaRPr lang="ja-JP" sz="8800" b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 err="1">
                          <a:effectLst/>
                          <a:latin typeface="Gill Sans MT" panose="020B0502020104020203" pitchFamily="34" charset="0"/>
                        </a:rPr>
                        <a:t>Logicool</a:t>
                      </a: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 HD Pro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Webcam C920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>
                          <a:effectLst/>
                          <a:latin typeface="Gill Sans MT" panose="020B0502020104020203" pitchFamily="34" charset="0"/>
                        </a:rPr>
                        <a:t>Frame Rate (MAX)</a:t>
                      </a:r>
                      <a:endParaRPr lang="ja-JP" sz="8800" b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1080p @30fps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extLst>
                  <a:ext uri="{0D108BD9-81ED-4DB2-BD59-A6C34878D82A}">
                    <a16:rowId xmlns:a16="http://schemas.microsoft.com/office/drawing/2014/main" val="2617378968"/>
                  </a:ext>
                </a:extLst>
              </a:tr>
              <a:tr h="192389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>
                          <a:effectLst/>
                          <a:latin typeface="Gill Sans MT" panose="020B0502020104020203" pitchFamily="34" charset="0"/>
                        </a:rPr>
                        <a:t>FOV</a:t>
                      </a:r>
                      <a:endParaRPr lang="ja-JP" sz="8800" b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800" b="0" dirty="0">
                          <a:effectLst/>
                          <a:latin typeface="Gill Sans MT" panose="020B0502020104020203" pitchFamily="34" charset="0"/>
                        </a:rPr>
                        <a:t>78</a:t>
                      </a:r>
                      <a:r>
                        <a:rPr lang="ja-JP" sz="8800" b="0" dirty="0">
                          <a:effectLst/>
                          <a:latin typeface="Gill Sans MT" panose="020B0502020104020203" pitchFamily="34" charset="0"/>
                        </a:rPr>
                        <a:t>°</a:t>
                      </a:r>
                      <a:endParaRPr lang="ja-JP" sz="8800" b="0" dirty="0">
                        <a:effectLst/>
                        <a:latin typeface="Gill Sans MT" panose="020B0502020104020203" pitchFamily="34" charset="0"/>
                        <a:ea typeface="ＭＳ 明朝" panose="02020609040205080304" pitchFamily="17" charset="-128"/>
                      </a:endParaRPr>
                    </a:p>
                  </a:txBody>
                  <a:tcPr marL="504000" marR="504000" marT="0" marB="0" anchor="ctr"/>
                </a:tc>
                <a:extLst>
                  <a:ext uri="{0D108BD9-81ED-4DB2-BD59-A6C34878D82A}">
                    <a16:rowId xmlns:a16="http://schemas.microsoft.com/office/drawing/2014/main" val="3156723579"/>
                  </a:ext>
                </a:extLst>
              </a:tr>
            </a:tbl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3266335-203E-42B7-832A-2E89F1401BA6}"/>
              </a:ext>
            </a:extLst>
          </p:cNvPr>
          <p:cNvSpPr/>
          <p:nvPr/>
        </p:nvSpPr>
        <p:spPr>
          <a:xfrm>
            <a:off x="41073712" y="29865227"/>
            <a:ext cx="37641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800" dirty="0">
                <a:latin typeface="Gill Sans MT" panose="020B0502020104020203" pitchFamily="34" charset="0"/>
              </a:rPr>
              <a:t>1</a:t>
            </a:r>
            <a:r>
              <a:rPr lang="en-US" altLang="ja-JP" sz="8800" baseline="30000" dirty="0">
                <a:latin typeface="Gill Sans MT" panose="020B0502020104020203" pitchFamily="34" charset="0"/>
              </a:rPr>
              <a:t>st</a:t>
            </a:r>
            <a:r>
              <a:rPr lang="en-US" altLang="ja-JP" sz="8800" dirty="0">
                <a:latin typeface="Gill Sans MT" panose="020B0502020104020203" pitchFamily="34" charset="0"/>
              </a:rPr>
              <a:t> draft</a:t>
            </a:r>
            <a:endParaRPr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399900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78C7B9D1-A59D-4624-9896-56FECE05DB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1845" y="9505159"/>
            <a:ext cx="19332902" cy="1553273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837" y="7031163"/>
            <a:ext cx="43199050" cy="17996784"/>
          </a:xfrm>
          <a:prstGeom prst="rect">
            <a:avLst/>
          </a:prstGeom>
        </p:spPr>
      </p:pic>
      <p:sp>
        <p:nvSpPr>
          <p:cNvPr id="5" name="フローチャート: 結合子 4"/>
          <p:cNvSpPr/>
          <p:nvPr/>
        </p:nvSpPr>
        <p:spPr>
          <a:xfrm>
            <a:off x="28435216" y="22013200"/>
            <a:ext cx="983345" cy="933882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1991" tIns="215995" rIns="431991" bIns="215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435223" y="22820012"/>
            <a:ext cx="8383039" cy="89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559"/>
              </a:lnSpc>
            </a:pPr>
            <a:r>
              <a:rPr lang="en-US" altLang="ja-JP" sz="4187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Starting position for DR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762744" y="7508018"/>
            <a:ext cx="3076024" cy="12979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18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M3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220362" y="14437861"/>
            <a:ext cx="2591943" cy="12979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18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M4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0838768" y="18366447"/>
            <a:ext cx="2210257" cy="12979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18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U5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590666" y="9505152"/>
            <a:ext cx="2384966" cy="12979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18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</a:p>
        </p:txBody>
      </p:sp>
      <p:sp>
        <p:nvSpPr>
          <p:cNvPr id="17" name="フローチャート: 結合子 16"/>
          <p:cNvSpPr/>
          <p:nvPr/>
        </p:nvSpPr>
        <p:spPr>
          <a:xfrm>
            <a:off x="41423596" y="20770384"/>
            <a:ext cx="2101933" cy="210281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1991" tIns="215995" rIns="431991" bIns="215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4863" y="20940017"/>
            <a:ext cx="1080874" cy="1810817"/>
          </a:xfrm>
          <a:prstGeom prst="rect">
            <a:avLst/>
          </a:prstGeom>
        </p:spPr>
      </p:pic>
      <p:cxnSp>
        <p:nvCxnSpPr>
          <p:cNvPr id="30" name="直線コネクタ 29"/>
          <p:cNvCxnSpPr/>
          <p:nvPr/>
        </p:nvCxnSpPr>
        <p:spPr>
          <a:xfrm flipH="1" flipV="1">
            <a:off x="40967679" y="24297210"/>
            <a:ext cx="3013738" cy="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40960340" y="22947081"/>
            <a:ext cx="3028445" cy="125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5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20m</a:t>
            </a:r>
          </a:p>
        </p:txBody>
      </p:sp>
      <p:sp>
        <p:nvSpPr>
          <p:cNvPr id="36" name="二等辺三角形 35"/>
          <p:cNvSpPr/>
          <p:nvPr/>
        </p:nvSpPr>
        <p:spPr>
          <a:xfrm rot="10159673">
            <a:off x="21742840" y="16662793"/>
            <a:ext cx="11703182" cy="6410765"/>
          </a:xfrm>
          <a:prstGeom prst="triangle">
            <a:avLst>
              <a:gd name="adj" fmla="val 4373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228122" y="19357216"/>
            <a:ext cx="7012528" cy="109630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18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Anonymous University</a:t>
            </a:r>
          </a:p>
          <a:p>
            <a:pPr algn="ctr"/>
            <a:r>
              <a:rPr lang="en-US" altLang="ja-JP" sz="418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Anonymous campus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9B46566-2A4A-4DD0-87F8-6AAE4E8C1680}"/>
              </a:ext>
            </a:extLst>
          </p:cNvPr>
          <p:cNvCxnSpPr>
            <a:cxnSpLocks/>
          </p:cNvCxnSpPr>
          <p:nvPr/>
        </p:nvCxnSpPr>
        <p:spPr>
          <a:xfrm rot="5520000">
            <a:off x="28503071" y="21383549"/>
            <a:ext cx="1798392" cy="96073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直線コネクタ 5"/>
          <p:cNvCxnSpPr>
            <a:cxnSpLocks/>
          </p:cNvCxnSpPr>
          <p:nvPr/>
        </p:nvCxnSpPr>
        <p:spPr>
          <a:xfrm rot="300000">
            <a:off x="27171781" y="21723165"/>
            <a:ext cx="1798392" cy="96073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9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/>
          <p:cNvSpPr/>
          <p:nvPr/>
        </p:nvSpPr>
        <p:spPr>
          <a:xfrm>
            <a:off x="2506439" y="14545802"/>
            <a:ext cx="15612209" cy="1351794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1991" tIns="215995" rIns="431991" bIns="215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800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67" name="図 6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70266" y="23187447"/>
            <a:ext cx="15987050" cy="905469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0730" y="22368812"/>
            <a:ext cx="6200051" cy="403519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740" y="8478709"/>
            <a:ext cx="7096583" cy="365550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506432" y="1361332"/>
            <a:ext cx="15612205" cy="11415784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1991" tIns="215995" rIns="431991" bIns="215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800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3182480" y="2803627"/>
            <a:ext cx="6481039" cy="4336587"/>
            <a:chOff x="277145" y="2361950"/>
            <a:chExt cx="1513533" cy="1006440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145" y="2361950"/>
              <a:ext cx="1296000" cy="864000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062" y="2401359"/>
              <a:ext cx="1296000" cy="864000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950" y="2435114"/>
              <a:ext cx="1296000" cy="864000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365" y="2469752"/>
              <a:ext cx="1296000" cy="864000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678" y="2504390"/>
              <a:ext cx="1296000" cy="864000"/>
            </a:xfrm>
            <a:prstGeom prst="rect">
              <a:avLst/>
            </a:prstGeom>
          </p:spPr>
        </p:pic>
      </p:grpSp>
      <p:sp>
        <p:nvSpPr>
          <p:cNvPr id="13" name="テキスト ボックス 12"/>
          <p:cNvSpPr txBox="1"/>
          <p:nvPr/>
        </p:nvSpPr>
        <p:spPr>
          <a:xfrm>
            <a:off x="3090438" y="122268"/>
            <a:ext cx="14121443" cy="2315075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none" lIns="216000" tIns="0" rIns="216000" bIns="0" rtlCol="0" anchor="ctr" anchorCtr="1">
            <a:noAutofit/>
          </a:bodyPr>
          <a:lstStyle/>
          <a:p>
            <a:pPr fontAlgn="base">
              <a:lnSpc>
                <a:spcPts val="7559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7200" dirty="0">
                <a:solidFill>
                  <a:srgbClr val="000000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Exterior Structure</a:t>
            </a:r>
            <a:br>
              <a:rPr lang="en-US" altLang="ja-JP" sz="7200" dirty="0">
                <a:solidFill>
                  <a:srgbClr val="000000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</a:br>
            <a:r>
              <a:rPr lang="en-US" altLang="ja-JP" sz="7200" dirty="0">
                <a:solidFill>
                  <a:srgbClr val="000000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(Dismantlement, Immovable objects)</a:t>
            </a:r>
            <a:endParaRPr lang="ja-JP" altLang="en-US" sz="7200" dirty="0">
              <a:solidFill>
                <a:srgbClr val="000000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2476" y="5912221"/>
            <a:ext cx="6655776" cy="3614306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1119186" y="8849517"/>
            <a:ext cx="5712923" cy="1196128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000" dirty="0">
                <a:latin typeface="Gill Sans MT" panose="020B0502020104020203" pitchFamily="34" charset="0"/>
                <a:cs typeface="Times New Roman" panose="02020603050405020304" pitchFamily="18" charset="0"/>
              </a:rPr>
              <a:t>3D Mask Model</a:t>
            </a:r>
            <a:endParaRPr lang="ja-JP" altLang="en-US" sz="60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89207" y="11269545"/>
            <a:ext cx="6969730" cy="123107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000" dirty="0">
                <a:latin typeface="Gill Sans MT" panose="020B0502020104020203" pitchFamily="34" charset="0"/>
                <a:cs typeface="Times New Roman" panose="02020603050405020304" pitchFamily="18" charset="0"/>
              </a:rPr>
              <a:t>3D Point Cloud Data</a:t>
            </a:r>
            <a:endParaRPr lang="ja-JP" altLang="en-US" sz="60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317718" y="15227235"/>
            <a:ext cx="5445636" cy="11079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 lIns="360000" rIns="360000" rtlCol="0" anchor="ctr" anchorCtr="1">
            <a:noAutofit/>
          </a:bodyPr>
          <a:lstStyle/>
          <a:p>
            <a:r>
              <a:rPr lang="en-US" altLang="ja-JP" sz="6600" dirty="0">
                <a:solidFill>
                  <a:schemeClr val="bg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Preprocessing</a:t>
            </a:r>
            <a:endParaRPr lang="ja-JP" altLang="en-US" sz="6600" dirty="0">
              <a:solidFill>
                <a:schemeClr val="bg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85440" y="6952066"/>
            <a:ext cx="2757298" cy="129408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000" dirty="0">
                <a:latin typeface="Gill Sans MT" panose="020B0502020104020203" pitchFamily="34" charset="0"/>
                <a:cs typeface="Times New Roman" panose="02020603050405020304" pitchFamily="18" charset="0"/>
              </a:rPr>
              <a:t>Photos</a:t>
            </a:r>
            <a:endParaRPr lang="ja-JP" altLang="en-US" sz="60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3182492" y="15659665"/>
            <a:ext cx="6460956" cy="4383721"/>
            <a:chOff x="707855" y="4114608"/>
            <a:chExt cx="1508842" cy="995748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855" y="4114608"/>
              <a:ext cx="1296000" cy="864000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085" y="4141803"/>
              <a:ext cx="1296000" cy="864000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529" y="4174127"/>
              <a:ext cx="1296000" cy="864000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441" y="4195465"/>
              <a:ext cx="1296000" cy="864000"/>
            </a:xfrm>
            <a:prstGeom prst="rect">
              <a:avLst/>
            </a:prstGeom>
          </p:spPr>
        </p:pic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5656" y="4220894"/>
              <a:ext cx="1296000" cy="864000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0697" y="4246356"/>
              <a:ext cx="1296000" cy="864000"/>
            </a:xfrm>
            <a:prstGeom prst="rect">
              <a:avLst/>
            </a:prstGeom>
          </p:spPr>
        </p:pic>
      </p:grpSp>
      <p:sp>
        <p:nvSpPr>
          <p:cNvPr id="28" name="テキスト ボックス 27"/>
          <p:cNvSpPr txBox="1"/>
          <p:nvPr/>
        </p:nvSpPr>
        <p:spPr>
          <a:xfrm>
            <a:off x="10903247" y="23190508"/>
            <a:ext cx="6417875" cy="119165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 fontAlgn="base">
              <a:lnSpc>
                <a:spcPts val="7559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000" dirty="0">
                <a:latin typeface="Gill Sans MT" panose="020B0502020104020203" pitchFamily="34" charset="0"/>
                <a:cs typeface="Times New Roman" panose="02020603050405020304" pitchFamily="18" charset="0"/>
              </a:rPr>
              <a:t>3D Background</a:t>
            </a:r>
          </a:p>
          <a:p>
            <a:pPr algn="ctr" fontAlgn="base">
              <a:lnSpc>
                <a:spcPts val="7559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000" dirty="0">
                <a:latin typeface="Gill Sans MT" panose="020B0502020104020203" pitchFamily="34" charset="0"/>
                <a:cs typeface="Times New Roman" panose="02020603050405020304" pitchFamily="18" charset="0"/>
              </a:rPr>
              <a:t>Model</a:t>
            </a:r>
            <a:endParaRPr lang="ja-JP" altLang="en-US" sz="60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317718" y="2770961"/>
            <a:ext cx="5445636" cy="11079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 lIns="360000" rIns="360000" rtlCol="0" anchor="ctr" anchorCtr="1">
            <a:noAutofit/>
          </a:bodyPr>
          <a:lstStyle/>
          <a:p>
            <a:r>
              <a:rPr lang="en-US" altLang="ja-JP" sz="6600" dirty="0">
                <a:solidFill>
                  <a:schemeClr val="bg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Preprocessing</a:t>
            </a:r>
            <a:endParaRPr lang="ja-JP" altLang="en-US" sz="6600" dirty="0">
              <a:solidFill>
                <a:schemeClr val="bg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6283" y="18835105"/>
            <a:ext cx="6344383" cy="4027107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3090438" y="13713249"/>
            <a:ext cx="5077632" cy="1413593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none" lIns="0" tIns="0" rIns="0" bIns="0" rtlCol="0" anchor="t">
            <a:noAutofit/>
          </a:bodyPr>
          <a:lstStyle/>
          <a:p>
            <a:pPr algn="ctr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7200" dirty="0">
                <a:solidFill>
                  <a:srgbClr val="000000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Background</a:t>
            </a:r>
            <a:endParaRPr lang="ja-JP" altLang="en-US" sz="7200" dirty="0">
              <a:solidFill>
                <a:srgbClr val="000000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510106" y="19928893"/>
            <a:ext cx="2757298" cy="129408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000" dirty="0">
                <a:latin typeface="Gill Sans MT" panose="020B0502020104020203" pitchFamily="34" charset="0"/>
                <a:cs typeface="Times New Roman" panose="02020603050405020304" pitchFamily="18" charset="0"/>
              </a:rPr>
              <a:t>Photos</a:t>
            </a:r>
            <a:endParaRPr lang="ja-JP" altLang="en-US" sz="60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182480" y="26508237"/>
            <a:ext cx="6969730" cy="123107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000" dirty="0">
                <a:latin typeface="Gill Sans MT" panose="020B0502020104020203" pitchFamily="34" charset="0"/>
                <a:cs typeface="Times New Roman" panose="02020603050405020304" pitchFamily="18" charset="0"/>
              </a:rPr>
              <a:t>3D Point Cloud Data</a:t>
            </a:r>
            <a:endParaRPr lang="ja-JP" altLang="en-US" sz="60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下矢印 46"/>
          <p:cNvSpPr/>
          <p:nvPr/>
        </p:nvSpPr>
        <p:spPr>
          <a:xfrm rot="14051391">
            <a:off x="9620844" y="8315380"/>
            <a:ext cx="1383371" cy="1094315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00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1751300" y="1725607"/>
            <a:ext cx="6969730" cy="184787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 fontAlgn="base">
              <a:lnSpc>
                <a:spcPts val="7559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7200" dirty="0">
                <a:solidFill>
                  <a:srgbClr val="C00000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Real-time detection</a:t>
            </a:r>
          </a:p>
          <a:p>
            <a:pPr algn="ctr" fontAlgn="base">
              <a:lnSpc>
                <a:spcPts val="7559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7200" dirty="0">
                <a:solidFill>
                  <a:srgbClr val="C00000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for movable objects</a:t>
            </a:r>
            <a:endParaRPr lang="ja-JP" altLang="en-US" sz="7200" dirty="0">
              <a:solidFill>
                <a:srgbClr val="C00000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円弧 74"/>
          <p:cNvSpPr/>
          <p:nvPr/>
        </p:nvSpPr>
        <p:spPr>
          <a:xfrm rot="773223">
            <a:off x="4593169" y="20728883"/>
            <a:ext cx="20629979" cy="12813153"/>
          </a:xfrm>
          <a:prstGeom prst="arc">
            <a:avLst>
              <a:gd name="adj1" fmla="val 16292834"/>
              <a:gd name="adj2" fmla="val 20118566"/>
            </a:avLst>
          </a:prstGeom>
          <a:ln w="76200" cap="flat" cmpd="sng" algn="ctr">
            <a:solidFill>
              <a:srgbClr val="0070C0"/>
            </a:solidFill>
            <a:prstDash val="dash"/>
            <a:round/>
            <a:headEnd type="oval" w="lg" len="lg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431991" tIns="215995" rIns="431991" bIns="215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8000">
              <a:latin typeface="Gill Sans MT" panose="020B0502020104020203" pitchFamily="34" charset="0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18337618" y="30904516"/>
            <a:ext cx="6969730" cy="123107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600" dirty="0">
                <a:solidFill>
                  <a:schemeClr val="bg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DR output</a:t>
            </a:r>
            <a:endParaRPr lang="ja-JP" altLang="en-US" sz="6600" dirty="0">
              <a:solidFill>
                <a:schemeClr val="bg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1" name="図 70"/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02339" y="6048547"/>
            <a:ext cx="10884800" cy="6159616"/>
          </a:xfrm>
          <a:prstGeom prst="rect">
            <a:avLst/>
          </a:prstGeom>
        </p:spPr>
      </p:pic>
      <p:sp>
        <p:nvSpPr>
          <p:cNvPr id="59" name="正方形/長方形 58"/>
          <p:cNvSpPr/>
          <p:nvPr/>
        </p:nvSpPr>
        <p:spPr>
          <a:xfrm>
            <a:off x="42967520" y="8716561"/>
            <a:ext cx="987361" cy="287993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00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2" name="図 71"/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02339" y="13510985"/>
            <a:ext cx="10884800" cy="6159616"/>
          </a:xfrm>
          <a:prstGeom prst="rect">
            <a:avLst/>
          </a:prstGeom>
        </p:spPr>
      </p:pic>
      <p:sp>
        <p:nvSpPr>
          <p:cNvPr id="82" name="正方形/長方形 81"/>
          <p:cNvSpPr/>
          <p:nvPr/>
        </p:nvSpPr>
        <p:spPr>
          <a:xfrm>
            <a:off x="42967520" y="16178630"/>
            <a:ext cx="987361" cy="2879937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00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87" name="図 86"/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21391" y="7992490"/>
            <a:ext cx="10884800" cy="6159616"/>
          </a:xfrm>
          <a:prstGeom prst="rect">
            <a:avLst/>
          </a:prstGeom>
        </p:spPr>
      </p:pic>
      <p:sp>
        <p:nvSpPr>
          <p:cNvPr id="88" name="正方形/長方形 87"/>
          <p:cNvSpPr/>
          <p:nvPr/>
        </p:nvSpPr>
        <p:spPr>
          <a:xfrm>
            <a:off x="30279254" y="10660136"/>
            <a:ext cx="987361" cy="2879937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00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0734069" y="12921032"/>
            <a:ext cx="6969730" cy="123107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600" dirty="0">
                <a:solidFill>
                  <a:schemeClr val="bg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Mask image</a:t>
            </a:r>
            <a:endParaRPr lang="ja-JP" altLang="en-US" sz="6600" dirty="0">
              <a:solidFill>
                <a:schemeClr val="bg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円弧 73"/>
          <p:cNvSpPr/>
          <p:nvPr/>
        </p:nvSpPr>
        <p:spPr>
          <a:xfrm>
            <a:off x="13648290" y="12240886"/>
            <a:ext cx="30146942" cy="13598777"/>
          </a:xfrm>
          <a:prstGeom prst="arc">
            <a:avLst>
              <a:gd name="adj1" fmla="val 17182471"/>
              <a:gd name="adj2" fmla="val 21295161"/>
            </a:avLst>
          </a:prstGeom>
          <a:ln w="76200" cap="flat" cmpd="sng" algn="ctr">
            <a:solidFill>
              <a:srgbClr val="0070C0"/>
            </a:solidFill>
            <a:prstDash val="dash"/>
            <a:round/>
            <a:headEnd type="arrow" w="lg" len="lg"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431991" tIns="215995" rIns="431991" bIns="215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800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フリーフォーム 48"/>
          <p:cNvSpPr/>
          <p:nvPr/>
        </p:nvSpPr>
        <p:spPr>
          <a:xfrm>
            <a:off x="21754004" y="8200572"/>
            <a:ext cx="8135821" cy="4067911"/>
          </a:xfrm>
          <a:custGeom>
            <a:avLst/>
            <a:gdLst>
              <a:gd name="connsiteX0" fmla="*/ 22860 w 1704340"/>
              <a:gd name="connsiteY0" fmla="*/ 309880 h 843280"/>
              <a:gd name="connsiteX1" fmla="*/ 0 w 1704340"/>
              <a:gd name="connsiteY1" fmla="*/ 843280 h 843280"/>
              <a:gd name="connsiteX2" fmla="*/ 1557020 w 1704340"/>
              <a:gd name="connsiteY2" fmla="*/ 817880 h 843280"/>
              <a:gd name="connsiteX3" fmla="*/ 1704340 w 1704340"/>
              <a:gd name="connsiteY3" fmla="*/ 736600 h 843280"/>
              <a:gd name="connsiteX4" fmla="*/ 1526540 w 1704340"/>
              <a:gd name="connsiteY4" fmla="*/ 0 h 843280"/>
              <a:gd name="connsiteX5" fmla="*/ 22860 w 1704340"/>
              <a:gd name="connsiteY5" fmla="*/ 309880 h 84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4340" h="843280">
                <a:moveTo>
                  <a:pt x="22860" y="309880"/>
                </a:moveTo>
                <a:lnTo>
                  <a:pt x="0" y="843280"/>
                </a:lnTo>
                <a:lnTo>
                  <a:pt x="1557020" y="817880"/>
                </a:lnTo>
                <a:lnTo>
                  <a:pt x="1704340" y="736600"/>
                </a:lnTo>
                <a:lnTo>
                  <a:pt x="1526540" y="0"/>
                </a:lnTo>
                <a:lnTo>
                  <a:pt x="22860" y="30988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00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円弧 72"/>
          <p:cNvSpPr/>
          <p:nvPr/>
        </p:nvSpPr>
        <p:spPr>
          <a:xfrm>
            <a:off x="8168070" y="7038859"/>
            <a:ext cx="14449889" cy="6935909"/>
          </a:xfrm>
          <a:prstGeom prst="arc">
            <a:avLst>
              <a:gd name="adj1" fmla="val 17025303"/>
              <a:gd name="adj2" fmla="val 21482364"/>
            </a:avLst>
          </a:prstGeom>
          <a:ln w="76200" cap="flat" cmpd="sng" algn="ctr">
            <a:solidFill>
              <a:srgbClr val="0070C0"/>
            </a:solidFill>
            <a:prstDash val="dash"/>
            <a:round/>
            <a:headEnd type="oval" w="lg" len="lg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431991" tIns="215995" rIns="431991" bIns="215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800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90" name="図 89"/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21391" y="15525150"/>
            <a:ext cx="10884800" cy="6159616"/>
          </a:xfrm>
          <a:prstGeom prst="rect">
            <a:avLst/>
          </a:prstGeom>
        </p:spPr>
      </p:pic>
      <p:sp>
        <p:nvSpPr>
          <p:cNvPr id="91" name="正方形/長方形 90"/>
          <p:cNvSpPr/>
          <p:nvPr/>
        </p:nvSpPr>
        <p:spPr>
          <a:xfrm>
            <a:off x="29729960" y="17829917"/>
            <a:ext cx="1897158" cy="348753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00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92" name="フリーフォーム 91"/>
          <p:cNvSpPr/>
          <p:nvPr/>
        </p:nvSpPr>
        <p:spPr>
          <a:xfrm>
            <a:off x="21432433" y="15196965"/>
            <a:ext cx="8817732" cy="5049994"/>
          </a:xfrm>
          <a:custGeom>
            <a:avLst/>
            <a:gdLst>
              <a:gd name="connsiteX0" fmla="*/ 22860 w 1704340"/>
              <a:gd name="connsiteY0" fmla="*/ 309880 h 843280"/>
              <a:gd name="connsiteX1" fmla="*/ 0 w 1704340"/>
              <a:gd name="connsiteY1" fmla="*/ 843280 h 843280"/>
              <a:gd name="connsiteX2" fmla="*/ 1557020 w 1704340"/>
              <a:gd name="connsiteY2" fmla="*/ 817880 h 843280"/>
              <a:gd name="connsiteX3" fmla="*/ 1704340 w 1704340"/>
              <a:gd name="connsiteY3" fmla="*/ 736600 h 843280"/>
              <a:gd name="connsiteX4" fmla="*/ 1526540 w 1704340"/>
              <a:gd name="connsiteY4" fmla="*/ 0 h 843280"/>
              <a:gd name="connsiteX5" fmla="*/ 22860 w 1704340"/>
              <a:gd name="connsiteY5" fmla="*/ 309880 h 84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4340" h="843280">
                <a:moveTo>
                  <a:pt x="22860" y="309880"/>
                </a:moveTo>
                <a:lnTo>
                  <a:pt x="0" y="843280"/>
                </a:lnTo>
                <a:lnTo>
                  <a:pt x="1557020" y="817880"/>
                </a:lnTo>
                <a:lnTo>
                  <a:pt x="1704340" y="736600"/>
                </a:lnTo>
                <a:lnTo>
                  <a:pt x="1526540" y="0"/>
                </a:lnTo>
                <a:lnTo>
                  <a:pt x="22860" y="30988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00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20734069" y="20397624"/>
            <a:ext cx="6969730" cy="123107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600" dirty="0">
                <a:solidFill>
                  <a:schemeClr val="bg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Blurred mask image</a:t>
            </a:r>
            <a:endParaRPr lang="ja-JP" altLang="en-US" sz="6600" dirty="0">
              <a:solidFill>
                <a:schemeClr val="bg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66" name="図 65"/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21391" y="613413"/>
            <a:ext cx="10884800" cy="6159616"/>
          </a:xfrm>
          <a:prstGeom prst="rect">
            <a:avLst/>
          </a:prstGeom>
        </p:spPr>
      </p:pic>
      <p:sp>
        <p:nvSpPr>
          <p:cNvPr id="83" name="テキスト ボックス 82"/>
          <p:cNvSpPr txBox="1"/>
          <p:nvPr/>
        </p:nvSpPr>
        <p:spPr>
          <a:xfrm>
            <a:off x="20734069" y="5541955"/>
            <a:ext cx="6969730" cy="123107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600" dirty="0">
                <a:solidFill>
                  <a:schemeClr val="bg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Input image (Present)</a:t>
            </a:r>
            <a:endParaRPr lang="ja-JP" altLang="en-US" sz="6600" dirty="0">
              <a:solidFill>
                <a:schemeClr val="bg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E675BC1-A271-4A6C-B06D-B67446F1FE9E}"/>
              </a:ext>
            </a:extLst>
          </p:cNvPr>
          <p:cNvSpPr/>
          <p:nvPr/>
        </p:nvSpPr>
        <p:spPr>
          <a:xfrm>
            <a:off x="31335451" y="15290829"/>
            <a:ext cx="621752" cy="7571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000">
              <a:latin typeface="Gill Sans MT" panose="020B0502020104020203" pitchFamily="34" charset="0"/>
            </a:endParaRPr>
          </a:p>
        </p:txBody>
      </p:sp>
      <p:sp>
        <p:nvSpPr>
          <p:cNvPr id="69" name="下矢印 46">
            <a:extLst>
              <a:ext uri="{FF2B5EF4-FFF2-40B4-BE49-F238E27FC236}">
                <a16:creationId xmlns:a16="http://schemas.microsoft.com/office/drawing/2014/main" id="{5DCD4F82-C276-44D6-9FDC-D565C43C8B0D}"/>
              </a:ext>
            </a:extLst>
          </p:cNvPr>
          <p:cNvSpPr/>
          <p:nvPr/>
        </p:nvSpPr>
        <p:spPr>
          <a:xfrm>
            <a:off x="5877097" y="8034999"/>
            <a:ext cx="1392878" cy="890987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00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下矢印 46">
            <a:extLst>
              <a:ext uri="{FF2B5EF4-FFF2-40B4-BE49-F238E27FC236}">
                <a16:creationId xmlns:a16="http://schemas.microsoft.com/office/drawing/2014/main" id="{EC62C9E4-E322-444D-8525-AB633219CA1B}"/>
              </a:ext>
            </a:extLst>
          </p:cNvPr>
          <p:cNvSpPr/>
          <p:nvPr/>
        </p:nvSpPr>
        <p:spPr>
          <a:xfrm rot="14051391">
            <a:off x="9209604" y="20592388"/>
            <a:ext cx="1383371" cy="1094315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00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下矢印 46">
            <a:extLst>
              <a:ext uri="{FF2B5EF4-FFF2-40B4-BE49-F238E27FC236}">
                <a16:creationId xmlns:a16="http://schemas.microsoft.com/office/drawing/2014/main" id="{271CA094-8C2E-48A8-A3F4-344B5E7AF384}"/>
              </a:ext>
            </a:extLst>
          </p:cNvPr>
          <p:cNvSpPr/>
          <p:nvPr/>
        </p:nvSpPr>
        <p:spPr>
          <a:xfrm>
            <a:off x="5877097" y="21186651"/>
            <a:ext cx="1392878" cy="890987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00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4" name="カギ線コネクタ 2">
            <a:extLst>
              <a:ext uri="{FF2B5EF4-FFF2-40B4-BE49-F238E27FC236}">
                <a16:creationId xmlns:a16="http://schemas.microsoft.com/office/drawing/2014/main" id="{56DD47D3-2C4D-42DA-AB19-52A4C9F22BB0}"/>
              </a:ext>
            </a:extLst>
          </p:cNvPr>
          <p:cNvCxnSpPr>
            <a:cxnSpLocks/>
            <a:stCxn id="66" idx="3"/>
            <a:endCxn id="71" idx="0"/>
          </p:cNvCxnSpPr>
          <p:nvPr/>
        </p:nvCxnSpPr>
        <p:spPr>
          <a:xfrm>
            <a:off x="31306191" y="3693221"/>
            <a:ext cx="7238548" cy="2355326"/>
          </a:xfrm>
          <a:prstGeom prst="bentConnector2">
            <a:avLst/>
          </a:prstGeom>
          <a:ln w="114300">
            <a:solidFill>
              <a:srgbClr val="C0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>
            <a:extLst>
              <a:ext uri="{FF2B5EF4-FFF2-40B4-BE49-F238E27FC236}">
                <a16:creationId xmlns:a16="http://schemas.microsoft.com/office/drawing/2014/main" id="{7A7ABC0A-EC5B-401B-B3EC-79831F8754FC}"/>
              </a:ext>
            </a:extLst>
          </p:cNvPr>
          <p:cNvCxnSpPr>
            <a:cxnSpLocks/>
            <a:stCxn id="71" idx="2"/>
            <a:endCxn id="72" idx="0"/>
          </p:cNvCxnSpPr>
          <p:nvPr/>
        </p:nvCxnSpPr>
        <p:spPr>
          <a:xfrm>
            <a:off x="38544739" y="12208163"/>
            <a:ext cx="0" cy="1302822"/>
          </a:xfrm>
          <a:prstGeom prst="straightConnector1">
            <a:avLst/>
          </a:prstGeom>
          <a:ln w="114300">
            <a:solidFill>
              <a:srgbClr val="C0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下矢印 46">
            <a:extLst>
              <a:ext uri="{FF2B5EF4-FFF2-40B4-BE49-F238E27FC236}">
                <a16:creationId xmlns:a16="http://schemas.microsoft.com/office/drawing/2014/main" id="{96FECCAA-AC4F-4DFD-803B-59AC30371D2D}"/>
              </a:ext>
            </a:extLst>
          </p:cNvPr>
          <p:cNvSpPr/>
          <p:nvPr/>
        </p:nvSpPr>
        <p:spPr>
          <a:xfrm>
            <a:off x="24979444" y="6870131"/>
            <a:ext cx="1768695" cy="113138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00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1" name="下矢印 46">
            <a:extLst>
              <a:ext uri="{FF2B5EF4-FFF2-40B4-BE49-F238E27FC236}">
                <a16:creationId xmlns:a16="http://schemas.microsoft.com/office/drawing/2014/main" id="{107DB17A-4259-41A8-909D-9EE4C4A9DABD}"/>
              </a:ext>
            </a:extLst>
          </p:cNvPr>
          <p:cNvSpPr/>
          <p:nvPr/>
        </p:nvSpPr>
        <p:spPr>
          <a:xfrm>
            <a:off x="24979444" y="14297887"/>
            <a:ext cx="1768695" cy="113138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00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下矢印 46">
            <a:extLst>
              <a:ext uri="{FF2B5EF4-FFF2-40B4-BE49-F238E27FC236}">
                <a16:creationId xmlns:a16="http://schemas.microsoft.com/office/drawing/2014/main" id="{672A6DE7-9234-4D21-8B20-0C78D05549C4}"/>
              </a:ext>
            </a:extLst>
          </p:cNvPr>
          <p:cNvSpPr/>
          <p:nvPr/>
        </p:nvSpPr>
        <p:spPr>
          <a:xfrm>
            <a:off x="24979444" y="21806537"/>
            <a:ext cx="1768695" cy="113138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00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88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837" y="7880199"/>
            <a:ext cx="43199050" cy="1812846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7340826" y="12974545"/>
            <a:ext cx="1689941" cy="6535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18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746491" y="23480512"/>
            <a:ext cx="7700708" cy="2033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86"/>
              </a:lnSpc>
            </a:pPr>
            <a:r>
              <a:rPr lang="en-US" altLang="ja-JP" sz="418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461806" y="18353105"/>
            <a:ext cx="2629511" cy="6535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18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514010" y="22628725"/>
            <a:ext cx="7700713" cy="4519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18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</a:t>
            </a:r>
          </a:p>
          <a:p>
            <a:pPr algn="ctr"/>
            <a:r>
              <a:rPr lang="en-US" altLang="ja-JP" sz="418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 rot="1646683">
            <a:off x="39213672" y="15497975"/>
            <a:ext cx="6808953" cy="125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5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Poplar Street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569685" y="11229703"/>
            <a:ext cx="5212066" cy="3145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Restaurant</a:t>
            </a:r>
          </a:p>
          <a:p>
            <a:pPr algn="ctr"/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2F, Welfare</a:t>
            </a:r>
          </a:p>
          <a:p>
            <a:pPr algn="ctr"/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235197" y="8966420"/>
            <a:ext cx="8532800" cy="89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559"/>
              </a:lnSpc>
            </a:pPr>
            <a:r>
              <a:rPr lang="en-US" altLang="ja-JP" sz="4187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Starting position for DR</a:t>
            </a:r>
          </a:p>
        </p:txBody>
      </p:sp>
      <p:cxnSp>
        <p:nvCxnSpPr>
          <p:cNvPr id="15" name="直線コネクタ 14"/>
          <p:cNvCxnSpPr/>
          <p:nvPr/>
        </p:nvCxnSpPr>
        <p:spPr>
          <a:xfrm flipH="1">
            <a:off x="35047923" y="14337476"/>
            <a:ext cx="1043519" cy="7997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 flipH="1">
            <a:off x="41590446" y="7880198"/>
            <a:ext cx="3333848" cy="125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5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25m</a:t>
            </a:r>
            <a:endParaRPr lang="ja-JP" altLang="en-US" sz="755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H="1">
            <a:off x="30218934" y="12525674"/>
            <a:ext cx="1847298" cy="4111110"/>
          </a:xfrm>
          <a:prstGeom prst="straightConnector1">
            <a:avLst/>
          </a:prstGeom>
          <a:ln w="28575" cmpd="sng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29532535" y="16485320"/>
            <a:ext cx="2128602" cy="19422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18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</p:txBody>
      </p:sp>
      <p:sp>
        <p:nvSpPr>
          <p:cNvPr id="22" name="二等辺三角形 21"/>
          <p:cNvSpPr/>
          <p:nvPr/>
        </p:nvSpPr>
        <p:spPr>
          <a:xfrm rot="20459997">
            <a:off x="24695099" y="11095644"/>
            <a:ext cx="18252945" cy="10515203"/>
          </a:xfrm>
          <a:prstGeom prst="triangle">
            <a:avLst>
              <a:gd name="adj" fmla="val 4373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593601" y="19575267"/>
            <a:ext cx="10135072" cy="5808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18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Science and Technology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E035932-081A-4425-9B97-D31E8CE6EC09}"/>
              </a:ext>
            </a:extLst>
          </p:cNvPr>
          <p:cNvSpPr txBox="1"/>
          <p:nvPr/>
        </p:nvSpPr>
        <p:spPr>
          <a:xfrm>
            <a:off x="1228122" y="20337944"/>
            <a:ext cx="7012528" cy="109630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18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Anonymous University</a:t>
            </a:r>
          </a:p>
          <a:p>
            <a:pPr algn="ctr"/>
            <a:r>
              <a:rPr lang="en-US" altLang="ja-JP" sz="418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Anonymous campus</a:t>
            </a:r>
          </a:p>
        </p:txBody>
      </p:sp>
      <p:sp>
        <p:nvSpPr>
          <p:cNvPr id="20" name="フローチャート: 結合子 19">
            <a:extLst>
              <a:ext uri="{FF2B5EF4-FFF2-40B4-BE49-F238E27FC236}">
                <a16:creationId xmlns:a16="http://schemas.microsoft.com/office/drawing/2014/main" id="{DD20F21A-317E-49A3-BCFC-229DD96A039A}"/>
              </a:ext>
            </a:extLst>
          </p:cNvPr>
          <p:cNvSpPr/>
          <p:nvPr/>
        </p:nvSpPr>
        <p:spPr>
          <a:xfrm>
            <a:off x="41423596" y="20770384"/>
            <a:ext cx="2101933" cy="210281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1991" tIns="215995" rIns="431991" bIns="215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0D4BC765-9AD4-4780-A3E1-39FCAEEDC6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4863" y="20940017"/>
            <a:ext cx="1080874" cy="1810817"/>
          </a:xfrm>
          <a:prstGeom prst="rect">
            <a:avLst/>
          </a:prstGeom>
        </p:spPr>
      </p:pic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B3E51D6-DD7C-4812-B6B7-8474FE5C8818}"/>
              </a:ext>
            </a:extLst>
          </p:cNvPr>
          <p:cNvCxnSpPr/>
          <p:nvPr/>
        </p:nvCxnSpPr>
        <p:spPr>
          <a:xfrm flipH="1" flipV="1">
            <a:off x="40967679" y="24297210"/>
            <a:ext cx="3013738" cy="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D23C631-86C1-45A8-8A50-C05D23ACA7F1}"/>
              </a:ext>
            </a:extLst>
          </p:cNvPr>
          <p:cNvSpPr txBox="1"/>
          <p:nvPr/>
        </p:nvSpPr>
        <p:spPr>
          <a:xfrm>
            <a:off x="40960340" y="22947081"/>
            <a:ext cx="3028445" cy="125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5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20m</a:t>
            </a:r>
          </a:p>
        </p:txBody>
      </p:sp>
    </p:spTree>
    <p:extLst>
      <p:ext uri="{BB962C8B-B14F-4D97-AF65-F5344CB8AC3E}">
        <p14:creationId xmlns:p14="http://schemas.microsoft.com/office/powerpoint/2010/main" val="22306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/>
          <p:cNvSpPr/>
          <p:nvPr/>
        </p:nvSpPr>
        <p:spPr>
          <a:xfrm>
            <a:off x="1620849" y="14505050"/>
            <a:ext cx="15612209" cy="1351794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1991" tIns="215995" rIns="431991" bIns="215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図 6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84676" y="23146683"/>
            <a:ext cx="15662868" cy="8871084"/>
          </a:xfrm>
          <a:prstGeom prst="rect">
            <a:avLst/>
          </a:prstGeom>
        </p:spPr>
      </p:pic>
      <p:pic>
        <p:nvPicPr>
          <p:cNvPr id="66" name="図 6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2791" y="572678"/>
            <a:ext cx="10879967" cy="615688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5140" y="22328060"/>
            <a:ext cx="6200051" cy="403519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149" y="7745171"/>
            <a:ext cx="7096583" cy="365550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620842" y="658819"/>
            <a:ext cx="15612205" cy="1207754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1991" tIns="215995" rIns="431991" bIns="215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2296890" y="1784793"/>
            <a:ext cx="6481039" cy="4336587"/>
            <a:chOff x="277145" y="2361950"/>
            <a:chExt cx="1513533" cy="1006440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145" y="2361950"/>
              <a:ext cx="1296000" cy="864000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062" y="2401359"/>
              <a:ext cx="1296000" cy="864000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950" y="2435114"/>
              <a:ext cx="1296000" cy="864000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365" y="2469752"/>
              <a:ext cx="1296000" cy="864000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678" y="2504390"/>
              <a:ext cx="1296000" cy="864000"/>
            </a:xfrm>
            <a:prstGeom prst="rect">
              <a:avLst/>
            </a:prstGeom>
          </p:spPr>
        </p:pic>
      </p:grpSp>
      <p:sp>
        <p:nvSpPr>
          <p:cNvPr id="13" name="テキスト ボックス 12"/>
          <p:cNvSpPr txBox="1"/>
          <p:nvPr/>
        </p:nvSpPr>
        <p:spPr>
          <a:xfrm>
            <a:off x="2403617" y="12"/>
            <a:ext cx="14194951" cy="14135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t">
            <a:noAutofit/>
          </a:bodyPr>
          <a:lstStyle/>
          <a:p>
            <a:pPr algn="ctr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755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Exterior Structure (Dismantlement)</a:t>
            </a:r>
            <a:endParaRPr lang="ja-JP" altLang="en-US" sz="755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6885" y="5219439"/>
            <a:ext cx="6655776" cy="3614306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0885644" y="8156736"/>
            <a:ext cx="3963570" cy="1196128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Mask</a:t>
            </a:r>
            <a:r>
              <a:rPr lang="en-US" altLang="ja-JP" sz="56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ja-JP" altLang="en-US" sz="566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03617" y="10943530"/>
            <a:ext cx="6969730" cy="123107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Point Cloud</a:t>
            </a:r>
            <a:r>
              <a:rPr lang="en-US" altLang="ja-JP" sz="56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ja-JP" altLang="en-US" sz="66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432123" y="15186483"/>
            <a:ext cx="4945585" cy="1110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614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Preprocessing</a:t>
            </a:r>
            <a:endParaRPr lang="ja-JP" altLang="en-US" sz="6614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599850" y="6096239"/>
            <a:ext cx="2757298" cy="129408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Photos</a:t>
            </a:r>
            <a:endParaRPr lang="ja-JP" altLang="en-US" sz="66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2296901" y="15618913"/>
            <a:ext cx="6460956" cy="4383721"/>
            <a:chOff x="707855" y="4114608"/>
            <a:chExt cx="1508842" cy="995748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855" y="4114608"/>
              <a:ext cx="1296000" cy="864000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085" y="4141803"/>
              <a:ext cx="1296000" cy="864000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529" y="4174127"/>
              <a:ext cx="1296000" cy="864000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441" y="4195465"/>
              <a:ext cx="1296000" cy="864000"/>
            </a:xfrm>
            <a:prstGeom prst="rect">
              <a:avLst/>
            </a:prstGeom>
          </p:spPr>
        </p:pic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5656" y="4220894"/>
              <a:ext cx="1296000" cy="864000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0697" y="4246356"/>
              <a:ext cx="1296000" cy="864000"/>
            </a:xfrm>
            <a:prstGeom prst="rect">
              <a:avLst/>
            </a:prstGeom>
          </p:spPr>
        </p:pic>
      </p:grpSp>
      <p:sp>
        <p:nvSpPr>
          <p:cNvPr id="28" name="テキスト ボックス 27"/>
          <p:cNvSpPr txBox="1"/>
          <p:nvPr/>
        </p:nvSpPr>
        <p:spPr>
          <a:xfrm>
            <a:off x="10180693" y="23068258"/>
            <a:ext cx="6417875" cy="119165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Model</a:t>
            </a:r>
            <a:endParaRPr lang="ja-JP" altLang="en-US" sz="66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0432127" y="1955896"/>
            <a:ext cx="4945585" cy="1110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614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Preprocessing</a:t>
            </a:r>
            <a:endParaRPr lang="ja-JP" altLang="en-US" sz="6614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693" y="18794353"/>
            <a:ext cx="6344383" cy="4027107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2403621" y="13672497"/>
            <a:ext cx="5469234" cy="14135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t">
            <a:noAutofit/>
          </a:bodyPr>
          <a:lstStyle/>
          <a:p>
            <a:pPr algn="ctr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755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ja-JP" altLang="en-US" sz="755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624515" y="20206195"/>
            <a:ext cx="2757298" cy="129408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Photos</a:t>
            </a:r>
            <a:endParaRPr lang="ja-JP" altLang="en-US" sz="66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296890" y="26467485"/>
            <a:ext cx="6969730" cy="123107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Point Cloud</a:t>
            </a:r>
            <a:r>
              <a:rPr lang="en-US" altLang="ja-JP" sz="56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ja-JP" altLang="en-US" sz="66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下矢印 38"/>
          <p:cNvSpPr/>
          <p:nvPr/>
        </p:nvSpPr>
        <p:spPr>
          <a:xfrm>
            <a:off x="5047839" y="7274328"/>
            <a:ext cx="1123175" cy="764851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下矢印 39"/>
          <p:cNvSpPr/>
          <p:nvPr/>
        </p:nvSpPr>
        <p:spPr>
          <a:xfrm>
            <a:off x="4859807" y="21339540"/>
            <a:ext cx="1123175" cy="764851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下矢印 40"/>
          <p:cNvSpPr/>
          <p:nvPr/>
        </p:nvSpPr>
        <p:spPr>
          <a:xfrm rot="14051391">
            <a:off x="9010081" y="21934859"/>
            <a:ext cx="1383371" cy="109431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二等辺三角形 43"/>
          <p:cNvSpPr/>
          <p:nvPr/>
        </p:nvSpPr>
        <p:spPr>
          <a:xfrm rot="10800000">
            <a:off x="23621422" y="6958331"/>
            <a:ext cx="2332749" cy="863981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二等辺三角形 44"/>
          <p:cNvSpPr/>
          <p:nvPr/>
        </p:nvSpPr>
        <p:spPr>
          <a:xfrm rot="10800000">
            <a:off x="23655291" y="14386092"/>
            <a:ext cx="2332749" cy="863981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二等辺三角形 45"/>
          <p:cNvSpPr/>
          <p:nvPr/>
        </p:nvSpPr>
        <p:spPr>
          <a:xfrm rot="10800000">
            <a:off x="23655291" y="21920414"/>
            <a:ext cx="2332749" cy="863981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下矢印 46"/>
          <p:cNvSpPr/>
          <p:nvPr/>
        </p:nvSpPr>
        <p:spPr>
          <a:xfrm rot="14051391">
            <a:off x="8735254" y="7622599"/>
            <a:ext cx="1383371" cy="109431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カギ線コネクタ 53"/>
          <p:cNvCxnSpPr>
            <a:stCxn id="37" idx="3"/>
            <a:endCxn id="53" idx="0"/>
          </p:cNvCxnSpPr>
          <p:nvPr/>
        </p:nvCxnSpPr>
        <p:spPr>
          <a:xfrm>
            <a:off x="30252750" y="3670674"/>
            <a:ext cx="7783445" cy="2301460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31066465" y="4110715"/>
            <a:ext cx="6969730" cy="123107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detection</a:t>
            </a:r>
            <a:endParaRPr lang="ja-JP" altLang="en-US" sz="66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直線矢印コネクタ 69"/>
          <p:cNvCxnSpPr/>
          <p:nvPr/>
        </p:nvCxnSpPr>
        <p:spPr>
          <a:xfrm>
            <a:off x="38036195" y="12213367"/>
            <a:ext cx="0" cy="12797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円弧 74"/>
          <p:cNvSpPr/>
          <p:nvPr/>
        </p:nvSpPr>
        <p:spPr>
          <a:xfrm>
            <a:off x="3547917" y="21882825"/>
            <a:ext cx="20629979" cy="12813153"/>
          </a:xfrm>
          <a:prstGeom prst="arc">
            <a:avLst>
              <a:gd name="adj1" fmla="val 17025303"/>
              <a:gd name="adj2" fmla="val 20118566"/>
            </a:avLst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431991" tIns="215995" rIns="431991" bIns="215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1871"/>
          </a:p>
        </p:txBody>
      </p:sp>
      <p:sp>
        <p:nvSpPr>
          <p:cNvPr id="76" name="楕円 75"/>
          <p:cNvSpPr/>
          <p:nvPr/>
        </p:nvSpPr>
        <p:spPr>
          <a:xfrm>
            <a:off x="14986228" y="6907939"/>
            <a:ext cx="335993" cy="351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楕円 79"/>
          <p:cNvSpPr/>
          <p:nvPr/>
        </p:nvSpPr>
        <p:spPr>
          <a:xfrm>
            <a:off x="15303021" y="21776231"/>
            <a:ext cx="335993" cy="351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楕円 80"/>
          <p:cNvSpPr/>
          <p:nvPr/>
        </p:nvSpPr>
        <p:spPr>
          <a:xfrm>
            <a:off x="21924541" y="24298221"/>
            <a:ext cx="335993" cy="351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19551537" y="5471419"/>
            <a:ext cx="6969730" cy="123107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6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image</a:t>
            </a:r>
            <a:endParaRPr lang="ja-JP" altLang="en-US" sz="661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17452028" y="30540734"/>
            <a:ext cx="6969730" cy="123107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6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image</a:t>
            </a:r>
            <a:endParaRPr lang="ja-JP" altLang="en-US" sz="661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図 7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73604" y="6008164"/>
            <a:ext cx="10821702" cy="6123909"/>
          </a:xfrm>
          <a:prstGeom prst="rect">
            <a:avLst/>
          </a:prstGeom>
        </p:spPr>
      </p:pic>
      <p:sp>
        <p:nvSpPr>
          <p:cNvPr id="59" name="正方形/長方形 58"/>
          <p:cNvSpPr/>
          <p:nvPr/>
        </p:nvSpPr>
        <p:spPr>
          <a:xfrm>
            <a:off x="42407945" y="8675809"/>
            <a:ext cx="987361" cy="287993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" name="図 7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73604" y="13470233"/>
            <a:ext cx="10821702" cy="6123909"/>
          </a:xfrm>
          <a:prstGeom prst="rect">
            <a:avLst/>
          </a:prstGeom>
        </p:spPr>
      </p:pic>
      <p:sp>
        <p:nvSpPr>
          <p:cNvPr id="82" name="正方形/長方形 81"/>
          <p:cNvSpPr/>
          <p:nvPr/>
        </p:nvSpPr>
        <p:spPr>
          <a:xfrm>
            <a:off x="42407945" y="16137878"/>
            <a:ext cx="987361" cy="2879937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楕円 77"/>
          <p:cNvSpPr/>
          <p:nvPr/>
        </p:nvSpPr>
        <p:spPr>
          <a:xfrm>
            <a:off x="42452580" y="16700295"/>
            <a:ext cx="335993" cy="351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7" name="図 8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9308" y="7951739"/>
            <a:ext cx="10821702" cy="6123909"/>
          </a:xfrm>
          <a:prstGeom prst="rect">
            <a:avLst/>
          </a:prstGeom>
        </p:spPr>
      </p:pic>
      <p:sp>
        <p:nvSpPr>
          <p:cNvPr id="88" name="正方形/長方形 87"/>
          <p:cNvSpPr/>
          <p:nvPr/>
        </p:nvSpPr>
        <p:spPr>
          <a:xfrm>
            <a:off x="29213649" y="10619384"/>
            <a:ext cx="987361" cy="2879937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19551537" y="12698931"/>
            <a:ext cx="6969730" cy="123107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6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Mask image</a:t>
            </a:r>
            <a:endParaRPr lang="ja-JP" altLang="en-US" sz="661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円弧 73"/>
          <p:cNvSpPr/>
          <p:nvPr/>
        </p:nvSpPr>
        <p:spPr>
          <a:xfrm>
            <a:off x="12779616" y="12050067"/>
            <a:ext cx="30168324" cy="12813153"/>
          </a:xfrm>
          <a:prstGeom prst="arc">
            <a:avLst>
              <a:gd name="adj1" fmla="val 17025303"/>
              <a:gd name="adj2" fmla="val 21197966"/>
            </a:avLst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431991" tIns="215995" rIns="431991" bIns="215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フリーフォーム 48"/>
          <p:cNvSpPr/>
          <p:nvPr/>
        </p:nvSpPr>
        <p:spPr>
          <a:xfrm>
            <a:off x="20868414" y="8159821"/>
            <a:ext cx="8135821" cy="4067911"/>
          </a:xfrm>
          <a:custGeom>
            <a:avLst/>
            <a:gdLst>
              <a:gd name="connsiteX0" fmla="*/ 22860 w 1704340"/>
              <a:gd name="connsiteY0" fmla="*/ 309880 h 843280"/>
              <a:gd name="connsiteX1" fmla="*/ 0 w 1704340"/>
              <a:gd name="connsiteY1" fmla="*/ 843280 h 843280"/>
              <a:gd name="connsiteX2" fmla="*/ 1557020 w 1704340"/>
              <a:gd name="connsiteY2" fmla="*/ 817880 h 843280"/>
              <a:gd name="connsiteX3" fmla="*/ 1704340 w 1704340"/>
              <a:gd name="connsiteY3" fmla="*/ 736600 h 843280"/>
              <a:gd name="connsiteX4" fmla="*/ 1526540 w 1704340"/>
              <a:gd name="connsiteY4" fmla="*/ 0 h 843280"/>
              <a:gd name="connsiteX5" fmla="*/ 22860 w 1704340"/>
              <a:gd name="connsiteY5" fmla="*/ 309880 h 84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4340" h="843280">
                <a:moveTo>
                  <a:pt x="22860" y="309880"/>
                </a:moveTo>
                <a:lnTo>
                  <a:pt x="0" y="843280"/>
                </a:lnTo>
                <a:lnTo>
                  <a:pt x="1557020" y="817880"/>
                </a:lnTo>
                <a:lnTo>
                  <a:pt x="1704340" y="736600"/>
                </a:lnTo>
                <a:lnTo>
                  <a:pt x="1526540" y="0"/>
                </a:lnTo>
                <a:lnTo>
                  <a:pt x="22860" y="30988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楕円 76"/>
          <p:cNvSpPr/>
          <p:nvPr/>
        </p:nvSpPr>
        <p:spPr>
          <a:xfrm>
            <a:off x="21649653" y="10450129"/>
            <a:ext cx="335993" cy="351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楕円 88"/>
          <p:cNvSpPr/>
          <p:nvPr/>
        </p:nvSpPr>
        <p:spPr>
          <a:xfrm>
            <a:off x="29364567" y="11808726"/>
            <a:ext cx="335993" cy="351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円弧 72"/>
          <p:cNvSpPr/>
          <p:nvPr/>
        </p:nvSpPr>
        <p:spPr>
          <a:xfrm>
            <a:off x="7282473" y="6998107"/>
            <a:ext cx="14414905" cy="6935909"/>
          </a:xfrm>
          <a:prstGeom prst="arc">
            <a:avLst>
              <a:gd name="adj1" fmla="val 17025303"/>
              <a:gd name="adj2" fmla="val 66736"/>
            </a:avLst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431991" tIns="215995" rIns="431991" bIns="215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" name="図 8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9308" y="15484399"/>
            <a:ext cx="10821702" cy="6123909"/>
          </a:xfrm>
          <a:prstGeom prst="rect">
            <a:avLst/>
          </a:prstGeom>
        </p:spPr>
      </p:pic>
      <p:sp>
        <p:nvSpPr>
          <p:cNvPr id="91" name="正方形/長方形 90"/>
          <p:cNvSpPr/>
          <p:nvPr/>
        </p:nvSpPr>
        <p:spPr>
          <a:xfrm>
            <a:off x="28551845" y="17744161"/>
            <a:ext cx="1897158" cy="348753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フリーフォーム 91"/>
          <p:cNvSpPr/>
          <p:nvPr/>
        </p:nvSpPr>
        <p:spPr>
          <a:xfrm>
            <a:off x="20546842" y="15156213"/>
            <a:ext cx="8817732" cy="5049994"/>
          </a:xfrm>
          <a:custGeom>
            <a:avLst/>
            <a:gdLst>
              <a:gd name="connsiteX0" fmla="*/ 22860 w 1704340"/>
              <a:gd name="connsiteY0" fmla="*/ 309880 h 843280"/>
              <a:gd name="connsiteX1" fmla="*/ 0 w 1704340"/>
              <a:gd name="connsiteY1" fmla="*/ 843280 h 843280"/>
              <a:gd name="connsiteX2" fmla="*/ 1557020 w 1704340"/>
              <a:gd name="connsiteY2" fmla="*/ 817880 h 843280"/>
              <a:gd name="connsiteX3" fmla="*/ 1704340 w 1704340"/>
              <a:gd name="connsiteY3" fmla="*/ 736600 h 843280"/>
              <a:gd name="connsiteX4" fmla="*/ 1526540 w 1704340"/>
              <a:gd name="connsiteY4" fmla="*/ 0 h 843280"/>
              <a:gd name="connsiteX5" fmla="*/ 22860 w 1704340"/>
              <a:gd name="connsiteY5" fmla="*/ 309880 h 84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4340" h="843280">
                <a:moveTo>
                  <a:pt x="22860" y="309880"/>
                </a:moveTo>
                <a:lnTo>
                  <a:pt x="0" y="843280"/>
                </a:lnTo>
                <a:lnTo>
                  <a:pt x="1557020" y="817880"/>
                </a:lnTo>
                <a:lnTo>
                  <a:pt x="1704340" y="736600"/>
                </a:lnTo>
                <a:lnTo>
                  <a:pt x="1526540" y="0"/>
                </a:lnTo>
                <a:lnTo>
                  <a:pt x="22860" y="30988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19522464" y="20113351"/>
            <a:ext cx="6969730" cy="123107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6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Blurred mask image</a:t>
            </a:r>
            <a:endParaRPr lang="ja-JP" altLang="en-US" sz="661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888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直方体 57"/>
          <p:cNvSpPr/>
          <p:nvPr/>
        </p:nvSpPr>
        <p:spPr>
          <a:xfrm>
            <a:off x="6117526" y="11944934"/>
            <a:ext cx="850375" cy="850375"/>
          </a:xfrm>
          <a:prstGeom prst="cube">
            <a:avLst>
              <a:gd name="adj" fmla="val 30775"/>
            </a:avLst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59" name="直方体 58"/>
          <p:cNvSpPr/>
          <p:nvPr/>
        </p:nvSpPr>
        <p:spPr>
          <a:xfrm>
            <a:off x="6117526" y="11375750"/>
            <a:ext cx="850375" cy="850375"/>
          </a:xfrm>
          <a:prstGeom prst="cube">
            <a:avLst>
              <a:gd name="adj" fmla="val 30775"/>
            </a:avLst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33" name="直方体 32"/>
          <p:cNvSpPr/>
          <p:nvPr/>
        </p:nvSpPr>
        <p:spPr>
          <a:xfrm>
            <a:off x="4392776" y="7871827"/>
            <a:ext cx="5459880" cy="12635722"/>
          </a:xfrm>
          <a:prstGeom prst="cube">
            <a:avLst>
              <a:gd name="adj" fmla="val 66758"/>
            </a:avLst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43" name="直方体 42"/>
          <p:cNvSpPr/>
          <p:nvPr/>
        </p:nvSpPr>
        <p:spPr>
          <a:xfrm>
            <a:off x="4392776" y="12406121"/>
            <a:ext cx="850375" cy="850375"/>
          </a:xfrm>
          <a:prstGeom prst="cube">
            <a:avLst>
              <a:gd name="adj" fmla="val 30775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44" name="直方体 43"/>
          <p:cNvSpPr/>
          <p:nvPr/>
        </p:nvSpPr>
        <p:spPr>
          <a:xfrm>
            <a:off x="5004763" y="12406121"/>
            <a:ext cx="850375" cy="850375"/>
          </a:xfrm>
          <a:prstGeom prst="cube">
            <a:avLst>
              <a:gd name="adj" fmla="val 30775"/>
            </a:avLst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40" name="直方体 39"/>
          <p:cNvSpPr/>
          <p:nvPr/>
        </p:nvSpPr>
        <p:spPr>
          <a:xfrm>
            <a:off x="4392776" y="11836937"/>
            <a:ext cx="850375" cy="850375"/>
          </a:xfrm>
          <a:prstGeom prst="cube">
            <a:avLst>
              <a:gd name="adj" fmla="val 30775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41" name="直方体 40"/>
          <p:cNvSpPr/>
          <p:nvPr/>
        </p:nvSpPr>
        <p:spPr>
          <a:xfrm>
            <a:off x="5004763" y="11836937"/>
            <a:ext cx="850375" cy="850375"/>
          </a:xfrm>
          <a:prstGeom prst="cube">
            <a:avLst>
              <a:gd name="adj" fmla="val 30775"/>
            </a:avLst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49" name="直方体 48"/>
          <p:cNvSpPr/>
          <p:nvPr/>
        </p:nvSpPr>
        <p:spPr>
          <a:xfrm>
            <a:off x="4896765" y="10752567"/>
            <a:ext cx="850375" cy="850375"/>
          </a:xfrm>
          <a:prstGeom prst="cube">
            <a:avLst>
              <a:gd name="adj" fmla="val 30775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50" name="直方体 49"/>
          <p:cNvSpPr/>
          <p:nvPr/>
        </p:nvSpPr>
        <p:spPr>
          <a:xfrm>
            <a:off x="5508752" y="10752567"/>
            <a:ext cx="850375" cy="850375"/>
          </a:xfrm>
          <a:prstGeom prst="cube">
            <a:avLst>
              <a:gd name="adj" fmla="val 30775"/>
            </a:avLst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51" name="直方体 50"/>
          <p:cNvSpPr/>
          <p:nvPr/>
        </p:nvSpPr>
        <p:spPr>
          <a:xfrm>
            <a:off x="6120738" y="10752567"/>
            <a:ext cx="850375" cy="850375"/>
          </a:xfrm>
          <a:prstGeom prst="cube">
            <a:avLst>
              <a:gd name="adj" fmla="val 30775"/>
            </a:avLst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46" name="直方体 45"/>
          <p:cNvSpPr/>
          <p:nvPr/>
        </p:nvSpPr>
        <p:spPr>
          <a:xfrm>
            <a:off x="4631165" y="11015758"/>
            <a:ext cx="850375" cy="850375"/>
          </a:xfrm>
          <a:prstGeom prst="cube">
            <a:avLst>
              <a:gd name="adj" fmla="val 30775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47" name="直方体 46"/>
          <p:cNvSpPr/>
          <p:nvPr/>
        </p:nvSpPr>
        <p:spPr>
          <a:xfrm>
            <a:off x="5243151" y="11015758"/>
            <a:ext cx="850375" cy="850375"/>
          </a:xfrm>
          <a:prstGeom prst="cube">
            <a:avLst>
              <a:gd name="adj" fmla="val 30775"/>
            </a:avLst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37" name="直方体 36"/>
          <p:cNvSpPr/>
          <p:nvPr/>
        </p:nvSpPr>
        <p:spPr>
          <a:xfrm>
            <a:off x="4392776" y="11267752"/>
            <a:ext cx="850375" cy="850375"/>
          </a:xfrm>
          <a:prstGeom prst="cube">
            <a:avLst>
              <a:gd name="adj" fmla="val 30775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38" name="直方体 37"/>
          <p:cNvSpPr/>
          <p:nvPr/>
        </p:nvSpPr>
        <p:spPr>
          <a:xfrm>
            <a:off x="5004763" y="11267752"/>
            <a:ext cx="850375" cy="850375"/>
          </a:xfrm>
          <a:prstGeom prst="cube">
            <a:avLst>
              <a:gd name="adj" fmla="val 30775"/>
            </a:avLst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56" name="直方体 55"/>
          <p:cNvSpPr/>
          <p:nvPr/>
        </p:nvSpPr>
        <p:spPr>
          <a:xfrm>
            <a:off x="5855138" y="12190126"/>
            <a:ext cx="850375" cy="850375"/>
          </a:xfrm>
          <a:prstGeom prst="cube">
            <a:avLst>
              <a:gd name="adj" fmla="val 30775"/>
            </a:avLst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57" name="直方体 56"/>
          <p:cNvSpPr/>
          <p:nvPr/>
        </p:nvSpPr>
        <p:spPr>
          <a:xfrm>
            <a:off x="5855138" y="11620942"/>
            <a:ext cx="850375" cy="850375"/>
          </a:xfrm>
          <a:prstGeom prst="cube">
            <a:avLst>
              <a:gd name="adj" fmla="val 30775"/>
            </a:avLst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45" name="直方体 44"/>
          <p:cNvSpPr/>
          <p:nvPr/>
        </p:nvSpPr>
        <p:spPr>
          <a:xfrm>
            <a:off x="5616749" y="12406121"/>
            <a:ext cx="850375" cy="850375"/>
          </a:xfrm>
          <a:prstGeom prst="cube">
            <a:avLst>
              <a:gd name="adj" fmla="val 30775"/>
            </a:avLst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42" name="直方体 41"/>
          <p:cNvSpPr/>
          <p:nvPr/>
        </p:nvSpPr>
        <p:spPr>
          <a:xfrm>
            <a:off x="5616749" y="11836937"/>
            <a:ext cx="850375" cy="850375"/>
          </a:xfrm>
          <a:prstGeom prst="cube">
            <a:avLst>
              <a:gd name="adj" fmla="val 30775"/>
            </a:avLst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48" name="直方体 47"/>
          <p:cNvSpPr/>
          <p:nvPr/>
        </p:nvSpPr>
        <p:spPr>
          <a:xfrm>
            <a:off x="5855138" y="11015758"/>
            <a:ext cx="850375" cy="850375"/>
          </a:xfrm>
          <a:prstGeom prst="cube">
            <a:avLst>
              <a:gd name="adj" fmla="val 30775"/>
            </a:avLst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39" name="直方体 38"/>
          <p:cNvSpPr/>
          <p:nvPr/>
        </p:nvSpPr>
        <p:spPr>
          <a:xfrm>
            <a:off x="5616749" y="11267752"/>
            <a:ext cx="850375" cy="850375"/>
          </a:xfrm>
          <a:prstGeom prst="cube">
            <a:avLst>
              <a:gd name="adj" fmla="val 30775"/>
            </a:avLst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62" name="直方体 61"/>
          <p:cNvSpPr/>
          <p:nvPr/>
        </p:nvSpPr>
        <p:spPr>
          <a:xfrm>
            <a:off x="11677816" y="9107800"/>
            <a:ext cx="3273944" cy="11687743"/>
          </a:xfrm>
          <a:prstGeom prst="cube">
            <a:avLst>
              <a:gd name="adj" fmla="val 80831"/>
            </a:avLst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72" name="直方体 71"/>
          <p:cNvSpPr/>
          <p:nvPr/>
        </p:nvSpPr>
        <p:spPr>
          <a:xfrm>
            <a:off x="11689400" y="11483748"/>
            <a:ext cx="850375" cy="850375"/>
          </a:xfrm>
          <a:prstGeom prst="cube">
            <a:avLst>
              <a:gd name="adj" fmla="val 3077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102" name="直方体 101"/>
          <p:cNvSpPr/>
          <p:nvPr/>
        </p:nvSpPr>
        <p:spPr>
          <a:xfrm>
            <a:off x="29533423" y="7871827"/>
            <a:ext cx="5459880" cy="12635722"/>
          </a:xfrm>
          <a:prstGeom prst="cube">
            <a:avLst>
              <a:gd name="adj" fmla="val 66758"/>
            </a:avLst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112" name="直方体 111"/>
          <p:cNvSpPr/>
          <p:nvPr/>
        </p:nvSpPr>
        <p:spPr>
          <a:xfrm>
            <a:off x="29533423" y="11267752"/>
            <a:ext cx="850375" cy="850375"/>
          </a:xfrm>
          <a:prstGeom prst="cube">
            <a:avLst>
              <a:gd name="adj" fmla="val 30775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113" name="直方体 112"/>
          <p:cNvSpPr/>
          <p:nvPr/>
        </p:nvSpPr>
        <p:spPr>
          <a:xfrm>
            <a:off x="30145410" y="11267752"/>
            <a:ext cx="850375" cy="850375"/>
          </a:xfrm>
          <a:prstGeom prst="cube">
            <a:avLst>
              <a:gd name="adj" fmla="val 30775"/>
            </a:avLst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119" name="直方体 118"/>
          <p:cNvSpPr/>
          <p:nvPr/>
        </p:nvSpPr>
        <p:spPr>
          <a:xfrm>
            <a:off x="30757396" y="11267752"/>
            <a:ext cx="850375" cy="850375"/>
          </a:xfrm>
          <a:prstGeom prst="cube">
            <a:avLst>
              <a:gd name="adj" fmla="val 30775"/>
            </a:avLst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160" name="直方体 159"/>
          <p:cNvSpPr/>
          <p:nvPr/>
        </p:nvSpPr>
        <p:spPr>
          <a:xfrm>
            <a:off x="23973133" y="11944934"/>
            <a:ext cx="850375" cy="850375"/>
          </a:xfrm>
          <a:prstGeom prst="cube">
            <a:avLst>
              <a:gd name="adj" fmla="val 30775"/>
            </a:avLst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161" name="直方体 160"/>
          <p:cNvSpPr/>
          <p:nvPr/>
        </p:nvSpPr>
        <p:spPr>
          <a:xfrm>
            <a:off x="23973133" y="11375750"/>
            <a:ext cx="850375" cy="850375"/>
          </a:xfrm>
          <a:prstGeom prst="cube">
            <a:avLst>
              <a:gd name="adj" fmla="val 30775"/>
            </a:avLst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162" name="直方体 161"/>
          <p:cNvSpPr/>
          <p:nvPr/>
        </p:nvSpPr>
        <p:spPr>
          <a:xfrm>
            <a:off x="22248383" y="7871827"/>
            <a:ext cx="5459880" cy="12635722"/>
          </a:xfrm>
          <a:prstGeom prst="cube">
            <a:avLst>
              <a:gd name="adj" fmla="val 66758"/>
            </a:avLst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163" name="直方体 162"/>
          <p:cNvSpPr/>
          <p:nvPr/>
        </p:nvSpPr>
        <p:spPr>
          <a:xfrm>
            <a:off x="22248383" y="12406121"/>
            <a:ext cx="850375" cy="850375"/>
          </a:xfrm>
          <a:prstGeom prst="cube">
            <a:avLst>
              <a:gd name="adj" fmla="val 30775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164" name="直方体 163"/>
          <p:cNvSpPr/>
          <p:nvPr/>
        </p:nvSpPr>
        <p:spPr>
          <a:xfrm>
            <a:off x="22860370" y="12406121"/>
            <a:ext cx="850375" cy="850375"/>
          </a:xfrm>
          <a:prstGeom prst="cube">
            <a:avLst>
              <a:gd name="adj" fmla="val 30775"/>
            </a:avLst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165" name="直方体 164"/>
          <p:cNvSpPr/>
          <p:nvPr/>
        </p:nvSpPr>
        <p:spPr>
          <a:xfrm>
            <a:off x="22248383" y="11836937"/>
            <a:ext cx="850375" cy="850375"/>
          </a:xfrm>
          <a:prstGeom prst="cube">
            <a:avLst>
              <a:gd name="adj" fmla="val 30775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166" name="直方体 165"/>
          <p:cNvSpPr/>
          <p:nvPr/>
        </p:nvSpPr>
        <p:spPr>
          <a:xfrm>
            <a:off x="22860370" y="11836937"/>
            <a:ext cx="850375" cy="850375"/>
          </a:xfrm>
          <a:prstGeom prst="cube">
            <a:avLst>
              <a:gd name="adj" fmla="val 30775"/>
            </a:avLst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167" name="直方体 166"/>
          <p:cNvSpPr/>
          <p:nvPr/>
        </p:nvSpPr>
        <p:spPr>
          <a:xfrm>
            <a:off x="22752372" y="10752567"/>
            <a:ext cx="850375" cy="850375"/>
          </a:xfrm>
          <a:prstGeom prst="cube">
            <a:avLst>
              <a:gd name="adj" fmla="val 30775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168" name="直方体 167"/>
          <p:cNvSpPr/>
          <p:nvPr/>
        </p:nvSpPr>
        <p:spPr>
          <a:xfrm>
            <a:off x="23364359" y="10752567"/>
            <a:ext cx="850375" cy="850375"/>
          </a:xfrm>
          <a:prstGeom prst="cube">
            <a:avLst>
              <a:gd name="adj" fmla="val 30775"/>
            </a:avLst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169" name="直方体 168"/>
          <p:cNvSpPr/>
          <p:nvPr/>
        </p:nvSpPr>
        <p:spPr>
          <a:xfrm>
            <a:off x="23976345" y="10752567"/>
            <a:ext cx="850375" cy="850375"/>
          </a:xfrm>
          <a:prstGeom prst="cube">
            <a:avLst>
              <a:gd name="adj" fmla="val 30775"/>
            </a:avLst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170" name="直方体 169"/>
          <p:cNvSpPr/>
          <p:nvPr/>
        </p:nvSpPr>
        <p:spPr>
          <a:xfrm>
            <a:off x="22486772" y="11015758"/>
            <a:ext cx="850375" cy="850375"/>
          </a:xfrm>
          <a:prstGeom prst="cube">
            <a:avLst>
              <a:gd name="adj" fmla="val 30775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171" name="直方体 170"/>
          <p:cNvSpPr/>
          <p:nvPr/>
        </p:nvSpPr>
        <p:spPr>
          <a:xfrm>
            <a:off x="23098758" y="11015758"/>
            <a:ext cx="850375" cy="850375"/>
          </a:xfrm>
          <a:prstGeom prst="cube">
            <a:avLst>
              <a:gd name="adj" fmla="val 30775"/>
            </a:avLst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172" name="直方体 171"/>
          <p:cNvSpPr/>
          <p:nvPr/>
        </p:nvSpPr>
        <p:spPr>
          <a:xfrm>
            <a:off x="22248383" y="11267752"/>
            <a:ext cx="850375" cy="850375"/>
          </a:xfrm>
          <a:prstGeom prst="cube">
            <a:avLst>
              <a:gd name="adj" fmla="val 30775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173" name="直方体 172"/>
          <p:cNvSpPr/>
          <p:nvPr/>
        </p:nvSpPr>
        <p:spPr>
          <a:xfrm>
            <a:off x="22860370" y="11267752"/>
            <a:ext cx="850375" cy="850375"/>
          </a:xfrm>
          <a:prstGeom prst="cube">
            <a:avLst>
              <a:gd name="adj" fmla="val 30775"/>
            </a:avLst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174" name="直方体 173"/>
          <p:cNvSpPr/>
          <p:nvPr/>
        </p:nvSpPr>
        <p:spPr>
          <a:xfrm>
            <a:off x="23710745" y="12190126"/>
            <a:ext cx="850375" cy="850375"/>
          </a:xfrm>
          <a:prstGeom prst="cube">
            <a:avLst>
              <a:gd name="adj" fmla="val 30775"/>
            </a:avLst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175" name="直方体 174"/>
          <p:cNvSpPr/>
          <p:nvPr/>
        </p:nvSpPr>
        <p:spPr>
          <a:xfrm>
            <a:off x="23710745" y="11620942"/>
            <a:ext cx="850375" cy="850375"/>
          </a:xfrm>
          <a:prstGeom prst="cube">
            <a:avLst>
              <a:gd name="adj" fmla="val 30775"/>
            </a:avLst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176" name="直方体 175"/>
          <p:cNvSpPr/>
          <p:nvPr/>
        </p:nvSpPr>
        <p:spPr>
          <a:xfrm>
            <a:off x="23472356" y="12406121"/>
            <a:ext cx="850375" cy="850375"/>
          </a:xfrm>
          <a:prstGeom prst="cube">
            <a:avLst>
              <a:gd name="adj" fmla="val 30775"/>
            </a:avLst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177" name="直方体 176"/>
          <p:cNvSpPr/>
          <p:nvPr/>
        </p:nvSpPr>
        <p:spPr>
          <a:xfrm>
            <a:off x="23472356" y="11836937"/>
            <a:ext cx="850375" cy="850375"/>
          </a:xfrm>
          <a:prstGeom prst="cube">
            <a:avLst>
              <a:gd name="adj" fmla="val 30775"/>
            </a:avLst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178" name="直方体 177"/>
          <p:cNvSpPr/>
          <p:nvPr/>
        </p:nvSpPr>
        <p:spPr>
          <a:xfrm>
            <a:off x="23710745" y="11015758"/>
            <a:ext cx="850375" cy="850375"/>
          </a:xfrm>
          <a:prstGeom prst="cube">
            <a:avLst>
              <a:gd name="adj" fmla="val 30775"/>
            </a:avLst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179" name="直方体 178"/>
          <p:cNvSpPr/>
          <p:nvPr/>
        </p:nvSpPr>
        <p:spPr>
          <a:xfrm>
            <a:off x="23472356" y="11267752"/>
            <a:ext cx="850375" cy="850375"/>
          </a:xfrm>
          <a:prstGeom prst="cube">
            <a:avLst>
              <a:gd name="adj" fmla="val 30775"/>
            </a:avLst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182" name="直方体 181"/>
          <p:cNvSpPr/>
          <p:nvPr/>
        </p:nvSpPr>
        <p:spPr>
          <a:xfrm>
            <a:off x="36818463" y="8999802"/>
            <a:ext cx="3273944" cy="11687743"/>
          </a:xfrm>
          <a:prstGeom prst="cube">
            <a:avLst>
              <a:gd name="adj" fmla="val 80831"/>
            </a:avLst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183" name="直方体 182"/>
          <p:cNvSpPr/>
          <p:nvPr/>
        </p:nvSpPr>
        <p:spPr>
          <a:xfrm>
            <a:off x="36830047" y="11375750"/>
            <a:ext cx="850375" cy="850375"/>
          </a:xfrm>
          <a:prstGeom prst="cube">
            <a:avLst>
              <a:gd name="adj" fmla="val 3077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cxnSp>
        <p:nvCxnSpPr>
          <p:cNvPr id="185" name="直線矢印コネクタ 184"/>
          <p:cNvCxnSpPr/>
          <p:nvPr/>
        </p:nvCxnSpPr>
        <p:spPr>
          <a:xfrm>
            <a:off x="6539123" y="11902132"/>
            <a:ext cx="487349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矢印コネクタ 187"/>
          <p:cNvCxnSpPr/>
          <p:nvPr/>
        </p:nvCxnSpPr>
        <p:spPr>
          <a:xfrm>
            <a:off x="24430729" y="11888526"/>
            <a:ext cx="487349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矢印コネクタ 188"/>
          <p:cNvCxnSpPr/>
          <p:nvPr/>
        </p:nvCxnSpPr>
        <p:spPr>
          <a:xfrm>
            <a:off x="31679770" y="11888526"/>
            <a:ext cx="487349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テキスト ボックス 189"/>
          <p:cNvSpPr txBox="1"/>
          <p:nvPr/>
        </p:nvSpPr>
        <p:spPr>
          <a:xfrm>
            <a:off x="5821459" y="22785671"/>
            <a:ext cx="7470314" cy="1110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convolution</a:t>
            </a:r>
            <a:endParaRPr lang="ja-JP" altLang="en-US" sz="66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22855603" y="22785666"/>
            <a:ext cx="16280419" cy="1110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66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Depthwise</a:t>
            </a:r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separable convolution (</a:t>
            </a:r>
            <a:r>
              <a:rPr lang="en-US" altLang="ja-JP" sz="66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MobileNets</a:t>
            </a:r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ja-JP" altLang="en-US" sz="66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22673571" y="20491966"/>
            <a:ext cx="6789038" cy="96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66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depthwise</a:t>
            </a:r>
            <a:r>
              <a:rPr lang="en-US" altLang="ja-JP" sz="56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convolution</a:t>
            </a:r>
            <a:endParaRPr lang="ja-JP" altLang="en-US" sz="566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テキスト ボックス 192"/>
          <p:cNvSpPr txBox="1"/>
          <p:nvPr/>
        </p:nvSpPr>
        <p:spPr>
          <a:xfrm>
            <a:off x="29680418" y="21365792"/>
            <a:ext cx="6668813" cy="96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6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pointwise convolution</a:t>
            </a:r>
            <a:endParaRPr lang="ja-JP" altLang="en-US" sz="566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724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直方体 61"/>
          <p:cNvSpPr/>
          <p:nvPr/>
        </p:nvSpPr>
        <p:spPr>
          <a:xfrm>
            <a:off x="5814679" y="11944934"/>
            <a:ext cx="3273944" cy="8742611"/>
          </a:xfrm>
          <a:prstGeom prst="cube">
            <a:avLst>
              <a:gd name="adj" fmla="val 80831"/>
            </a:avLst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60" name="直方体 59"/>
          <p:cNvSpPr/>
          <p:nvPr/>
        </p:nvSpPr>
        <p:spPr>
          <a:xfrm>
            <a:off x="9594596" y="13136310"/>
            <a:ext cx="9449858" cy="6359860"/>
          </a:xfrm>
          <a:prstGeom prst="cube">
            <a:avLst>
              <a:gd name="adj" fmla="val 29360"/>
            </a:avLst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61" name="直方体 60"/>
          <p:cNvSpPr/>
          <p:nvPr/>
        </p:nvSpPr>
        <p:spPr>
          <a:xfrm>
            <a:off x="20541397" y="14471682"/>
            <a:ext cx="1994980" cy="5567878"/>
          </a:xfrm>
          <a:prstGeom prst="cube">
            <a:avLst>
              <a:gd name="adj" fmla="val 80831"/>
            </a:avLst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63" name="直方体 62"/>
          <p:cNvSpPr/>
          <p:nvPr/>
        </p:nvSpPr>
        <p:spPr>
          <a:xfrm>
            <a:off x="23637329" y="15479660"/>
            <a:ext cx="1562989" cy="4559900"/>
          </a:xfrm>
          <a:prstGeom prst="cube">
            <a:avLst>
              <a:gd name="adj" fmla="val 80831"/>
            </a:avLst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64" name="直方体 63"/>
          <p:cNvSpPr/>
          <p:nvPr/>
        </p:nvSpPr>
        <p:spPr>
          <a:xfrm>
            <a:off x="26301271" y="16523637"/>
            <a:ext cx="1526990" cy="3515923"/>
          </a:xfrm>
          <a:prstGeom prst="cube">
            <a:avLst>
              <a:gd name="adj" fmla="val 80831"/>
            </a:avLst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65" name="直方体 64"/>
          <p:cNvSpPr/>
          <p:nvPr/>
        </p:nvSpPr>
        <p:spPr>
          <a:xfrm>
            <a:off x="28929213" y="17423617"/>
            <a:ext cx="1166998" cy="2615942"/>
          </a:xfrm>
          <a:prstGeom prst="cube">
            <a:avLst>
              <a:gd name="adj" fmla="val 80831"/>
            </a:avLst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66" name="直方体 65"/>
          <p:cNvSpPr/>
          <p:nvPr/>
        </p:nvSpPr>
        <p:spPr>
          <a:xfrm>
            <a:off x="31197163" y="18179601"/>
            <a:ext cx="1166998" cy="1859959"/>
          </a:xfrm>
          <a:prstGeom prst="cube">
            <a:avLst>
              <a:gd name="adj" fmla="val 80831"/>
            </a:avLst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709136" y="11944934"/>
            <a:ext cx="1835960" cy="8387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vert270" wrap="square" rtlCol="0">
            <a:noAutofit/>
          </a:bodyPr>
          <a:lstStyle/>
          <a:p>
            <a:pPr algn="ctr"/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endParaRPr lang="ja-JP" altLang="en-US" sz="66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8044097" y="11944934"/>
            <a:ext cx="2816163" cy="8387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vert270" wrap="square" rtlCol="0">
            <a:noAutofit/>
          </a:bodyPr>
          <a:lstStyle/>
          <a:p>
            <a:pPr algn="ctr"/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Non-Maximum Suppression</a:t>
            </a:r>
            <a:endParaRPr lang="ja-JP" altLang="en-US" sz="66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6064689" y="15080314"/>
            <a:ext cx="3111881" cy="212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</a:p>
          <a:p>
            <a:pPr algn="ctr"/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endParaRPr lang="ja-JP" altLang="en-US" sz="66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0881421" y="15809747"/>
            <a:ext cx="5020897" cy="212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</a:t>
            </a:r>
            <a:r>
              <a:rPr lang="en-US" altLang="ja-JP" sz="66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extracter</a:t>
            </a:r>
            <a:endParaRPr lang="ja-JP" altLang="en-US" sz="66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22778096" y="10580378"/>
            <a:ext cx="8573339" cy="111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 </a:t>
            </a:r>
            <a:r>
              <a:rPr lang="en-US" altLang="ja-JP" sz="66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freature</a:t>
            </a:r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layers</a:t>
            </a:r>
            <a:endParaRPr lang="ja-JP" altLang="en-US" sz="66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左中かっこ 4"/>
          <p:cNvSpPr/>
          <p:nvPr/>
        </p:nvSpPr>
        <p:spPr>
          <a:xfrm rot="5400000">
            <a:off x="26362781" y="6202352"/>
            <a:ext cx="719984" cy="12362752"/>
          </a:xfrm>
          <a:prstGeom prst="leftBrace">
            <a:avLst>
              <a:gd name="adj1" fmla="val 1917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19031566" y="13136310"/>
            <a:ext cx="156775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>
            <a:off x="22536377" y="14471682"/>
            <a:ext cx="121727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>
            <a:off x="25110783" y="15479660"/>
            <a:ext cx="95983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>
            <a:off x="27828261" y="16559636"/>
            <a:ext cx="68808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>
            <a:off x="30096211" y="17423617"/>
            <a:ext cx="46129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>
            <a:off x="32364161" y="18179600"/>
            <a:ext cx="23449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右矢印 12"/>
          <p:cNvSpPr/>
          <p:nvPr/>
        </p:nvSpPr>
        <p:spPr>
          <a:xfrm>
            <a:off x="37034654" y="15668254"/>
            <a:ext cx="679965" cy="1295972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</p:spTree>
    <p:extLst>
      <p:ext uri="{BB962C8B-B14F-4D97-AF65-F5344CB8AC3E}">
        <p14:creationId xmlns:p14="http://schemas.microsoft.com/office/powerpoint/2010/main" val="4270752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98841" y="2412391"/>
            <a:ext cx="14333411" cy="7737335"/>
          </a:xfrm>
          <a:prstGeom prst="rect">
            <a:avLst/>
          </a:prstGeom>
        </p:spPr>
      </p:pic>
      <p:sp>
        <p:nvSpPr>
          <p:cNvPr id="36" name="正方形/長方形 35"/>
          <p:cNvSpPr/>
          <p:nvPr/>
        </p:nvSpPr>
        <p:spPr>
          <a:xfrm>
            <a:off x="12264182" y="24407029"/>
            <a:ext cx="3974313" cy="2635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166741" y="10670168"/>
            <a:ext cx="24326715" cy="212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Reconstructed model with </a:t>
            </a:r>
            <a:r>
              <a:rPr lang="en-US" altLang="ja-JP" sz="66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SfM</a:t>
            </a:r>
            <a:endParaRPr lang="en-US" altLang="ja-JP" sz="66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(blue rectangle: position and orientation of the photo)</a:t>
            </a:r>
            <a:endParaRPr lang="ja-JP" altLang="en-US" sz="66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5724747" y="3469556"/>
            <a:ext cx="6047867" cy="4781474"/>
            <a:chOff x="277145" y="2361950"/>
            <a:chExt cx="1513533" cy="1006440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145" y="2361950"/>
              <a:ext cx="1296000" cy="864000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062" y="2401359"/>
              <a:ext cx="1296000" cy="864000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950" y="2435114"/>
              <a:ext cx="1296000" cy="864000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365" y="2469752"/>
              <a:ext cx="1296000" cy="864000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678" y="2504390"/>
              <a:ext cx="1296000" cy="864000"/>
            </a:xfrm>
            <a:prstGeom prst="rect">
              <a:avLst/>
            </a:prstGeom>
          </p:spPr>
        </p:pic>
      </p:grpSp>
      <p:sp>
        <p:nvSpPr>
          <p:cNvPr id="13" name="テキスト ボックス 12"/>
          <p:cNvSpPr txBox="1"/>
          <p:nvPr/>
        </p:nvSpPr>
        <p:spPr>
          <a:xfrm>
            <a:off x="5439971" y="8415592"/>
            <a:ext cx="6673667" cy="111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Photos for </a:t>
            </a:r>
            <a:r>
              <a:rPr lang="en-US" altLang="ja-JP" sz="66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SfM</a:t>
            </a:r>
            <a:endParaRPr lang="ja-JP" altLang="en-US" sz="66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13543912" y="4941751"/>
            <a:ext cx="1485010" cy="2229296"/>
          </a:xfrm>
          <a:prstGeom prst="righ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76781" y="13994194"/>
            <a:ext cx="25029829" cy="13263984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1728328" y="27383325"/>
            <a:ext cx="24326715" cy="111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world in game engine</a:t>
            </a:r>
            <a:endParaRPr lang="ja-JP" altLang="en-US" sz="66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カギ線コネクタ 17"/>
          <p:cNvCxnSpPr>
            <a:endCxn id="36" idx="1"/>
          </p:cNvCxnSpPr>
          <p:nvPr/>
        </p:nvCxnSpPr>
        <p:spPr>
          <a:xfrm rot="5400000">
            <a:off x="8521306" y="13327599"/>
            <a:ext cx="16139905" cy="8654120"/>
          </a:xfrm>
          <a:prstGeom prst="bentConnector4">
            <a:avLst>
              <a:gd name="adj1" fmla="val 6305"/>
              <a:gd name="adj2" fmla="val 15041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5655578" y="11922248"/>
            <a:ext cx="4716265" cy="21280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</a:p>
          <a:p>
            <a:pPr algn="ctr"/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Orientation</a:t>
            </a:r>
            <a:endParaRPr lang="ja-JP" altLang="en-US" sz="66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6539" y="3682065"/>
            <a:ext cx="10480990" cy="6988112"/>
          </a:xfrm>
          <a:prstGeom prst="rect">
            <a:avLst/>
          </a:prstGeom>
        </p:spPr>
      </p:pic>
      <p:cxnSp>
        <p:nvCxnSpPr>
          <p:cNvPr id="47" name="直線コネクタ 46"/>
          <p:cNvCxnSpPr/>
          <p:nvPr/>
        </p:nvCxnSpPr>
        <p:spPr>
          <a:xfrm flipV="1">
            <a:off x="20465185" y="4068111"/>
            <a:ext cx="11964890" cy="516089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20552603" y="9432631"/>
            <a:ext cx="11877471" cy="100963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33458537" y="10670168"/>
            <a:ext cx="9633388" cy="3145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 for DR registration</a:t>
            </a:r>
          </a:p>
          <a:p>
            <a:pPr algn="ctr"/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(DR start position in real world)</a:t>
            </a:r>
            <a:endParaRPr lang="ja-JP" altLang="en-US" sz="66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図 54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95261" y="14018857"/>
            <a:ext cx="4410872" cy="3359577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3258" y="19401781"/>
            <a:ext cx="4432863" cy="3324650"/>
          </a:xfrm>
          <a:prstGeom prst="rect">
            <a:avLst/>
          </a:prstGeom>
        </p:spPr>
      </p:pic>
      <p:sp>
        <p:nvSpPr>
          <p:cNvPr id="57" name="テキスト ボックス 56"/>
          <p:cNvSpPr txBox="1"/>
          <p:nvPr/>
        </p:nvSpPr>
        <p:spPr>
          <a:xfrm>
            <a:off x="19796639" y="21177052"/>
            <a:ext cx="5152025" cy="1110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Mask model</a:t>
            </a:r>
            <a:endParaRPr lang="ja-JP" altLang="en-US" sz="66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6506069" y="16453181"/>
            <a:ext cx="7902847" cy="1110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model</a:t>
            </a:r>
            <a:endParaRPr lang="ja-JP" altLang="en-US" sz="66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9786969" y="26734279"/>
            <a:ext cx="7443729" cy="1110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Camera component</a:t>
            </a:r>
            <a:endParaRPr lang="ja-JP" altLang="en-US" sz="66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8194933" y="22621645"/>
            <a:ext cx="10619705" cy="1110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Camera view of background</a:t>
            </a:r>
            <a:endParaRPr lang="ja-JP" altLang="en-US" sz="66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9246152" y="17475894"/>
            <a:ext cx="8517257" cy="1110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66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Camera view of mask</a:t>
            </a:r>
            <a:endParaRPr lang="ja-JP" altLang="en-US" sz="66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04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線矢印コネクタ 17"/>
          <p:cNvCxnSpPr>
            <a:stCxn id="10" idx="3"/>
            <a:endCxn id="33" idx="1"/>
          </p:cNvCxnSpPr>
          <p:nvPr/>
        </p:nvCxnSpPr>
        <p:spPr>
          <a:xfrm>
            <a:off x="16279845" y="22387539"/>
            <a:ext cx="2001551" cy="3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18475" y="11671530"/>
            <a:ext cx="9570838" cy="71154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00524" y="1193471"/>
            <a:ext cx="9170057" cy="687754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2809" y="4991286"/>
            <a:ext cx="10567024" cy="787469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83527" y="279518"/>
            <a:ext cx="10764439" cy="797387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3926" y="18450190"/>
            <a:ext cx="10525918" cy="787469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1384" y="292583"/>
            <a:ext cx="10700580" cy="7960819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50462" y="9350577"/>
            <a:ext cx="10630561" cy="7933262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83516" y="18438440"/>
            <a:ext cx="10633410" cy="7899105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1384" y="18402203"/>
            <a:ext cx="10700580" cy="7971354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1384" y="9323743"/>
            <a:ext cx="10700580" cy="7960096"/>
          </a:xfrm>
          <a:prstGeom prst="rect">
            <a:avLst/>
          </a:prstGeom>
        </p:spPr>
      </p:pic>
      <p:cxnSp>
        <p:nvCxnSpPr>
          <p:cNvPr id="3" name="カギ線コネクタ 2"/>
          <p:cNvCxnSpPr>
            <a:stCxn id="4" idx="3"/>
            <a:endCxn id="6" idx="1"/>
          </p:cNvCxnSpPr>
          <p:nvPr/>
        </p:nvCxnSpPr>
        <p:spPr>
          <a:xfrm flipV="1">
            <a:off x="3752363" y="8928636"/>
            <a:ext cx="1960445" cy="6300636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カギ線コネクタ 19"/>
          <p:cNvCxnSpPr>
            <a:stCxn id="4" idx="3"/>
            <a:endCxn id="10" idx="1"/>
          </p:cNvCxnSpPr>
          <p:nvPr/>
        </p:nvCxnSpPr>
        <p:spPr>
          <a:xfrm>
            <a:off x="3752375" y="15229272"/>
            <a:ext cx="2001551" cy="7158268"/>
          </a:xfrm>
          <a:prstGeom prst="bentConnector3">
            <a:avLst>
              <a:gd name="adj1" fmla="val 4910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33" idx="3"/>
            <a:endCxn id="32" idx="1"/>
          </p:cNvCxnSpPr>
          <p:nvPr/>
        </p:nvCxnSpPr>
        <p:spPr>
          <a:xfrm>
            <a:off x="28981976" y="22387870"/>
            <a:ext cx="2001551" cy="1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カギ線コネクタ 34"/>
          <p:cNvCxnSpPr>
            <a:stCxn id="6" idx="3"/>
            <a:endCxn id="11" idx="1"/>
          </p:cNvCxnSpPr>
          <p:nvPr/>
        </p:nvCxnSpPr>
        <p:spPr>
          <a:xfrm flipV="1">
            <a:off x="16279845" y="4272983"/>
            <a:ext cx="2001551" cy="465565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カギ線コネクタ 35"/>
          <p:cNvCxnSpPr>
            <a:stCxn id="6" idx="3"/>
            <a:endCxn id="34" idx="1"/>
          </p:cNvCxnSpPr>
          <p:nvPr/>
        </p:nvCxnSpPr>
        <p:spPr>
          <a:xfrm>
            <a:off x="16279845" y="8928647"/>
            <a:ext cx="2001551" cy="437515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11" idx="3"/>
            <a:endCxn id="8" idx="1"/>
          </p:cNvCxnSpPr>
          <p:nvPr/>
        </p:nvCxnSpPr>
        <p:spPr>
          <a:xfrm flipV="1">
            <a:off x="28981976" y="4266454"/>
            <a:ext cx="2001551" cy="65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>
            <a:stCxn id="34" idx="3"/>
            <a:endCxn id="31" idx="1"/>
          </p:cNvCxnSpPr>
          <p:nvPr/>
        </p:nvCxnSpPr>
        <p:spPr>
          <a:xfrm>
            <a:off x="28981976" y="13303791"/>
            <a:ext cx="2068485" cy="134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-4122865" y="17233572"/>
            <a:ext cx="5133136" cy="1328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image</a:t>
            </a:r>
            <a:endParaRPr lang="ja-JP" altLang="en-US" sz="803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514447" y="9922065"/>
            <a:ext cx="6963765" cy="2564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image</a:t>
            </a:r>
          </a:p>
          <a:p>
            <a:pPr algn="ctr"/>
            <a:r>
              <a:rPr lang="en-US" altLang="ja-JP" sz="80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(Original)</a:t>
            </a:r>
            <a:endParaRPr lang="ja-JP" altLang="en-US" sz="803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514442" y="23452684"/>
            <a:ext cx="6963765" cy="2564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image</a:t>
            </a:r>
          </a:p>
          <a:p>
            <a:pPr algn="ctr"/>
            <a:r>
              <a:rPr lang="en-US" altLang="ja-JP" sz="80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(Larger)</a:t>
            </a:r>
            <a:endParaRPr lang="ja-JP" altLang="en-US" sz="803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0815052" y="5270031"/>
            <a:ext cx="5647700" cy="2564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3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Mask image</a:t>
            </a:r>
          </a:p>
          <a:p>
            <a:pPr algn="ctr"/>
            <a:r>
              <a:rPr lang="en-US" altLang="ja-JP" sz="803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(Not blurred)</a:t>
            </a:r>
            <a:endParaRPr lang="ja-JP" altLang="en-US" sz="803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1015428" y="14285069"/>
            <a:ext cx="5246949" cy="2564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3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Mask image</a:t>
            </a:r>
          </a:p>
          <a:p>
            <a:pPr algn="ctr"/>
            <a:r>
              <a:rPr lang="en-US" altLang="ja-JP" sz="803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(Blurred)</a:t>
            </a:r>
            <a:endParaRPr lang="ja-JP" altLang="en-US" sz="803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1015428" y="23435582"/>
            <a:ext cx="5246949" cy="2564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3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Mask image</a:t>
            </a:r>
          </a:p>
          <a:p>
            <a:pPr algn="ctr"/>
            <a:r>
              <a:rPr lang="en-US" altLang="ja-JP" sz="803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(Blurred)</a:t>
            </a:r>
            <a:endParaRPr lang="ja-JP" altLang="en-US" sz="803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2617040" y="5270027"/>
            <a:ext cx="7247497" cy="2564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image</a:t>
            </a:r>
          </a:p>
          <a:p>
            <a:pPr algn="ctr"/>
            <a:r>
              <a:rPr lang="en-US" altLang="ja-JP" sz="80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(Clear boundary)</a:t>
            </a:r>
            <a:endParaRPr lang="ja-JP" altLang="en-US" sz="803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2331711" y="14285065"/>
            <a:ext cx="7818166" cy="2564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image</a:t>
            </a:r>
          </a:p>
          <a:p>
            <a:pPr algn="ctr"/>
            <a:r>
              <a:rPr lang="en-US" altLang="ja-JP" sz="80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(Edge transparent)</a:t>
            </a:r>
            <a:endParaRPr lang="ja-JP" altLang="en-US" sz="803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2216299" y="23452684"/>
            <a:ext cx="8048998" cy="2564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image</a:t>
            </a:r>
          </a:p>
          <a:p>
            <a:pPr algn="ctr"/>
            <a:r>
              <a:rPr lang="en-US" altLang="ja-JP" sz="80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(Proposed method)</a:t>
            </a:r>
            <a:endParaRPr lang="ja-JP" altLang="en-US" sz="803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-5025054" y="8018106"/>
            <a:ext cx="7991290" cy="1328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image</a:t>
            </a:r>
            <a:endParaRPr lang="ja-JP" altLang="en-US" sz="803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207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56" y="4093122"/>
            <a:ext cx="11490947" cy="646365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3537" y="4093113"/>
            <a:ext cx="11490947" cy="646365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0197" y="4093113"/>
            <a:ext cx="11490947" cy="646365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6878" y="4093101"/>
            <a:ext cx="11447748" cy="643936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56" y="10875373"/>
            <a:ext cx="11490947" cy="646365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0197" y="10875373"/>
            <a:ext cx="11490947" cy="646365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3537" y="10875368"/>
            <a:ext cx="11490947" cy="646365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6878" y="10875368"/>
            <a:ext cx="11490947" cy="646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10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円弧 59"/>
          <p:cNvSpPr/>
          <p:nvPr/>
        </p:nvSpPr>
        <p:spPr>
          <a:xfrm rot="20279262">
            <a:off x="32178536" y="6944212"/>
            <a:ext cx="12039907" cy="6935909"/>
          </a:xfrm>
          <a:prstGeom prst="arc">
            <a:avLst>
              <a:gd name="adj1" fmla="val 17025303"/>
              <a:gd name="adj2" fmla="val 20040441"/>
            </a:avLst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431991" tIns="215995" rIns="431991" bIns="215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1871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5943" y="12387224"/>
            <a:ext cx="6200051" cy="403519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509" y="4661872"/>
            <a:ext cx="7096583" cy="365550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349705" y="2399971"/>
            <a:ext cx="22205913" cy="697189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1991" tIns="215995" rIns="431991" bIns="215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1871"/>
          </a:p>
        </p:txBody>
      </p:sp>
      <p:grpSp>
        <p:nvGrpSpPr>
          <p:cNvPr id="6" name="グループ化 5"/>
          <p:cNvGrpSpPr/>
          <p:nvPr/>
        </p:nvGrpSpPr>
        <p:grpSpPr>
          <a:xfrm>
            <a:off x="3025746" y="3525945"/>
            <a:ext cx="6481039" cy="4336587"/>
            <a:chOff x="277145" y="2361950"/>
            <a:chExt cx="1513533" cy="1006440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145" y="2361950"/>
              <a:ext cx="1296000" cy="864000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062" y="2401359"/>
              <a:ext cx="1296000" cy="864000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950" y="2435114"/>
              <a:ext cx="1296000" cy="864000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365" y="2469752"/>
              <a:ext cx="1296000" cy="864000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678" y="2504390"/>
              <a:ext cx="1296000" cy="864000"/>
            </a:xfrm>
            <a:prstGeom prst="rect">
              <a:avLst/>
            </a:prstGeom>
          </p:spPr>
        </p:pic>
      </p:grpSp>
      <p:sp>
        <p:nvSpPr>
          <p:cNvPr id="8" name="テキスト ボックス 7"/>
          <p:cNvSpPr txBox="1"/>
          <p:nvPr/>
        </p:nvSpPr>
        <p:spPr>
          <a:xfrm>
            <a:off x="3132485" y="1741164"/>
            <a:ext cx="13806542" cy="14135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t">
            <a:noAutofit/>
          </a:bodyPr>
          <a:lstStyle/>
          <a:p>
            <a:pPr algn="ctr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7559" dirty="0">
                <a:solidFill>
                  <a:srgbClr val="000000"/>
                </a:solidFill>
              </a:rPr>
              <a:t>Existing Structure (Dismantlement)</a:t>
            </a:r>
            <a:endParaRPr lang="ja-JP" altLang="en-US" sz="7559" dirty="0">
              <a:solidFill>
                <a:srgbClr val="000000"/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75169" y="4896188"/>
            <a:ext cx="6655776" cy="3614306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8963928" y="7833485"/>
            <a:ext cx="3963570" cy="1196128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614" dirty="0"/>
              <a:t>Mask</a:t>
            </a:r>
            <a:r>
              <a:rPr lang="en-US" altLang="ja-JP" sz="5669" dirty="0"/>
              <a:t> </a:t>
            </a:r>
            <a:r>
              <a:rPr lang="en-US" altLang="ja-JP" sz="6614" dirty="0"/>
              <a:t>Model</a:t>
            </a:r>
            <a:endParaRPr lang="ja-JP" altLang="en-US" sz="5669" dirty="0"/>
          </a:p>
        </p:txBody>
      </p:sp>
      <p:sp>
        <p:nvSpPr>
          <p:cNvPr id="10" name="下矢印 9"/>
          <p:cNvSpPr/>
          <p:nvPr/>
        </p:nvSpPr>
        <p:spPr>
          <a:xfrm rot="16200000">
            <a:off x="9518236" y="5892367"/>
            <a:ext cx="1000731" cy="636137"/>
          </a:xfrm>
          <a:prstGeom prst="downArrow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sz="9449" kern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612976" y="7860231"/>
            <a:ext cx="6969730" cy="123107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614" dirty="0"/>
              <a:t>3D Point Cloud</a:t>
            </a:r>
            <a:r>
              <a:rPr lang="en-US" altLang="ja-JP" sz="5669" dirty="0"/>
              <a:t> </a:t>
            </a:r>
            <a:r>
              <a:rPr lang="en-US" altLang="ja-JP" sz="6614" dirty="0"/>
              <a:t>Data</a:t>
            </a:r>
            <a:endParaRPr lang="ja-JP" altLang="en-US" sz="6614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8963940" y="2577430"/>
            <a:ext cx="4984891" cy="1110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614" dirty="0">
                <a:solidFill>
                  <a:srgbClr val="00B0F0"/>
                </a:solidFill>
              </a:rPr>
              <a:t>Preprocessing</a:t>
            </a:r>
            <a:endParaRPr lang="ja-JP" altLang="en-US" sz="6614" dirty="0">
              <a:solidFill>
                <a:srgbClr val="00B0F0"/>
              </a:solidFill>
            </a:endParaRPr>
          </a:p>
        </p:txBody>
      </p:sp>
      <p:sp>
        <p:nvSpPr>
          <p:cNvPr id="22" name="下矢印 21"/>
          <p:cNvSpPr/>
          <p:nvPr/>
        </p:nvSpPr>
        <p:spPr>
          <a:xfrm rot="16200000">
            <a:off x="16756723" y="5884898"/>
            <a:ext cx="1000731" cy="636137"/>
          </a:xfrm>
          <a:prstGeom prst="downArrow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sz="9449" kern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28706" y="7837392"/>
            <a:ext cx="2757298" cy="129408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614" dirty="0"/>
              <a:t>Photos</a:t>
            </a:r>
            <a:endParaRPr lang="ja-JP" altLang="en-US" sz="6614" dirty="0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8884" y="2321434"/>
            <a:ext cx="8872062" cy="4927337"/>
          </a:xfrm>
          <a:prstGeom prst="rect">
            <a:avLst/>
          </a:prstGeom>
        </p:spPr>
      </p:pic>
      <p:grpSp>
        <p:nvGrpSpPr>
          <p:cNvPr id="36" name="グループ化 35"/>
          <p:cNvGrpSpPr/>
          <p:nvPr/>
        </p:nvGrpSpPr>
        <p:grpSpPr>
          <a:xfrm>
            <a:off x="34296107" y="5965211"/>
            <a:ext cx="3439148" cy="2979138"/>
            <a:chOff x="6374167" y="4518734"/>
            <a:chExt cx="727969" cy="630598"/>
          </a:xfrm>
        </p:grpSpPr>
        <p:sp>
          <p:nvSpPr>
            <p:cNvPr id="35" name="楕円 34"/>
            <p:cNvSpPr/>
            <p:nvPr/>
          </p:nvSpPr>
          <p:spPr>
            <a:xfrm>
              <a:off x="6374167" y="4518734"/>
              <a:ext cx="727969" cy="63059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41871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6443503" y="4654915"/>
              <a:ext cx="596889" cy="42467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614" dirty="0"/>
                <a:t>Learned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614" dirty="0"/>
                <a:t>Model</a:t>
              </a:r>
              <a:endParaRPr lang="ja-JP" altLang="en-US" sz="6614" dirty="0"/>
            </a:p>
          </p:txBody>
        </p:sp>
      </p:grpSp>
      <p:pic>
        <p:nvPicPr>
          <p:cNvPr id="31" name="図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1511" y="12820169"/>
            <a:ext cx="8067578" cy="4480550"/>
          </a:xfrm>
          <a:prstGeom prst="rect">
            <a:avLst/>
          </a:prstGeom>
        </p:spPr>
      </p:pic>
      <p:grpSp>
        <p:nvGrpSpPr>
          <p:cNvPr id="37" name="グループ化 36"/>
          <p:cNvGrpSpPr/>
          <p:nvPr/>
        </p:nvGrpSpPr>
        <p:grpSpPr>
          <a:xfrm>
            <a:off x="3025758" y="11960184"/>
            <a:ext cx="6460956" cy="4383721"/>
            <a:chOff x="707855" y="4114608"/>
            <a:chExt cx="1508842" cy="995748"/>
          </a:xfrm>
        </p:grpSpPr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855" y="4114608"/>
              <a:ext cx="1296000" cy="864000"/>
            </a:xfrm>
            <a:prstGeom prst="rect">
              <a:avLst/>
            </a:prstGeom>
          </p:spPr>
        </p:pic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085" y="4141803"/>
              <a:ext cx="1296000" cy="864000"/>
            </a:xfrm>
            <a:prstGeom prst="rect">
              <a:avLst/>
            </a:prstGeom>
          </p:spPr>
        </p:pic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529" y="4174127"/>
              <a:ext cx="1296000" cy="864000"/>
            </a:xfrm>
            <a:prstGeom prst="rect">
              <a:avLst/>
            </a:prstGeom>
          </p:spPr>
        </p:pic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441" y="4195465"/>
              <a:ext cx="1296000" cy="864000"/>
            </a:xfrm>
            <a:prstGeom prst="rect">
              <a:avLst/>
            </a:prstGeom>
          </p:spPr>
        </p:pic>
        <p:pic>
          <p:nvPicPr>
            <p:cNvPr id="42" name="図 4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5656" y="4220894"/>
              <a:ext cx="1296000" cy="864000"/>
            </a:xfrm>
            <a:prstGeom prst="rect">
              <a:avLst/>
            </a:prstGeom>
          </p:spPr>
        </p:pic>
        <p:pic>
          <p:nvPicPr>
            <p:cNvPr id="43" name="図 4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0697" y="4246356"/>
              <a:ext cx="1296000" cy="864000"/>
            </a:xfrm>
            <a:prstGeom prst="rect">
              <a:avLst/>
            </a:prstGeom>
          </p:spPr>
        </p:pic>
      </p:grpSp>
      <p:sp>
        <p:nvSpPr>
          <p:cNvPr id="44" name="テキスト ボックス 43"/>
          <p:cNvSpPr txBox="1"/>
          <p:nvPr/>
        </p:nvSpPr>
        <p:spPr>
          <a:xfrm>
            <a:off x="17822200" y="16601590"/>
            <a:ext cx="6417875" cy="119165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614" dirty="0"/>
              <a:t>Background Model</a:t>
            </a:r>
            <a:endParaRPr lang="ja-JP" altLang="en-US" sz="6614" dirty="0"/>
          </a:p>
        </p:txBody>
      </p:sp>
      <p:sp>
        <p:nvSpPr>
          <p:cNvPr id="47" name="正方形/長方形 46"/>
          <p:cNvSpPr/>
          <p:nvPr/>
        </p:nvSpPr>
        <p:spPr>
          <a:xfrm>
            <a:off x="2349705" y="10846321"/>
            <a:ext cx="22324597" cy="722251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1991" tIns="215995" rIns="431991" bIns="215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1871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9040186" y="10821107"/>
            <a:ext cx="4984891" cy="1110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614" dirty="0">
                <a:solidFill>
                  <a:srgbClr val="00B0F0"/>
                </a:solidFill>
              </a:rPr>
              <a:t>Preprocessing</a:t>
            </a:r>
            <a:endParaRPr lang="ja-JP" altLang="en-US" sz="6614" dirty="0">
              <a:solidFill>
                <a:srgbClr val="00B0F0"/>
              </a:solidFill>
            </a:endParaRPr>
          </a:p>
        </p:txBody>
      </p:sp>
      <p:pic>
        <p:nvPicPr>
          <p:cNvPr id="53" name="図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5953" y="7709536"/>
            <a:ext cx="8885077" cy="4934570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7310" y="13058331"/>
            <a:ext cx="8923434" cy="5039284"/>
          </a:xfrm>
          <a:prstGeom prst="rect">
            <a:avLst/>
          </a:prstGeom>
        </p:spPr>
      </p:pic>
      <p:sp>
        <p:nvSpPr>
          <p:cNvPr id="55" name="下矢印 54"/>
          <p:cNvSpPr/>
          <p:nvPr/>
        </p:nvSpPr>
        <p:spPr>
          <a:xfrm rot="16200000">
            <a:off x="9515562" y="14011889"/>
            <a:ext cx="1000731" cy="636137"/>
          </a:xfrm>
          <a:prstGeom prst="downArrow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sz="9449" kern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56" name="下矢印 55"/>
          <p:cNvSpPr/>
          <p:nvPr/>
        </p:nvSpPr>
        <p:spPr>
          <a:xfrm rot="16200000">
            <a:off x="16814709" y="13966101"/>
            <a:ext cx="1000731" cy="636137"/>
          </a:xfrm>
          <a:prstGeom prst="downArrow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sz="9449" kern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34517913" y="4116330"/>
            <a:ext cx="2822966" cy="2948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25221275" y="11331186"/>
            <a:ext cx="3651397" cy="95150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5669" b="1" dirty="0">
                <a:solidFill>
                  <a:schemeClr val="bg1"/>
                </a:solidFill>
              </a:rPr>
              <a:t>Mask Image</a:t>
            </a:r>
            <a:endParaRPr lang="ja-JP" altLang="en-US" sz="5669" b="1" dirty="0">
              <a:solidFill>
                <a:schemeClr val="bg1"/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5320117" y="16646512"/>
            <a:ext cx="2534061" cy="95150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5669" b="1" dirty="0">
                <a:solidFill>
                  <a:schemeClr val="bg1"/>
                </a:solidFill>
              </a:rPr>
              <a:t>DR</a:t>
            </a:r>
            <a:r>
              <a:rPr lang="ja-JP" altLang="en-US" sz="5669" b="1" dirty="0">
                <a:solidFill>
                  <a:schemeClr val="bg1"/>
                </a:solidFill>
              </a:rPr>
              <a:t> </a:t>
            </a:r>
            <a:r>
              <a:rPr lang="en-US" altLang="ja-JP" sz="5669" b="1" dirty="0">
                <a:solidFill>
                  <a:schemeClr val="bg1"/>
                </a:solidFill>
              </a:rPr>
              <a:t>Image</a:t>
            </a:r>
            <a:endParaRPr lang="ja-JP" altLang="en-US" sz="5669" b="1" dirty="0">
              <a:solidFill>
                <a:schemeClr val="bg1"/>
              </a:solidFill>
            </a:endParaRPr>
          </a:p>
        </p:txBody>
      </p:sp>
      <p:sp>
        <p:nvSpPr>
          <p:cNvPr id="74" name="二等辺三角形 73"/>
          <p:cNvSpPr/>
          <p:nvPr/>
        </p:nvSpPr>
        <p:spPr>
          <a:xfrm rot="10800000">
            <a:off x="28719848" y="6857531"/>
            <a:ext cx="1925792" cy="1122112"/>
          </a:xfrm>
          <a:prstGeom prst="triangle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sz="5197" kern="0">
              <a:solidFill>
                <a:prstClr val="white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75" name="二等辺三角形 74"/>
          <p:cNvSpPr/>
          <p:nvPr/>
        </p:nvSpPr>
        <p:spPr>
          <a:xfrm rot="10800000">
            <a:off x="28735599" y="12387236"/>
            <a:ext cx="1925792" cy="1122112"/>
          </a:xfrm>
          <a:prstGeom prst="triangle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sz="5197" kern="0">
              <a:solidFill>
                <a:prstClr val="white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22201" y="12327686"/>
            <a:ext cx="6344383" cy="402710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6030" y="2177430"/>
            <a:ext cx="3924523" cy="392452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1728" y="7549518"/>
            <a:ext cx="3974015" cy="3974015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34531108" y="2664473"/>
            <a:ext cx="2528122" cy="108433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614" dirty="0"/>
              <a:t>Resizing</a:t>
            </a:r>
            <a:endParaRPr lang="ja-JP" altLang="en-US" sz="6614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1170054" y="5784950"/>
            <a:ext cx="3383718" cy="1842668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6614" dirty="0"/>
              <a:t>Object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6614" dirty="0"/>
              <a:t>Detection</a:t>
            </a:r>
            <a:endParaRPr lang="ja-JP" altLang="en-US" sz="6614" dirty="0"/>
          </a:p>
        </p:txBody>
      </p:sp>
      <p:cxnSp>
        <p:nvCxnSpPr>
          <p:cNvPr id="64" name="直線矢印コネクタ 63"/>
          <p:cNvCxnSpPr/>
          <p:nvPr/>
        </p:nvCxnSpPr>
        <p:spPr>
          <a:xfrm>
            <a:off x="39971800" y="6224797"/>
            <a:ext cx="25974" cy="122998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41571034" y="11748479"/>
            <a:ext cx="2158186" cy="122883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614" dirty="0"/>
              <a:t>Resizing</a:t>
            </a:r>
            <a:endParaRPr lang="ja-JP" altLang="en-US" sz="6614" dirty="0"/>
          </a:p>
        </p:txBody>
      </p:sp>
      <p:sp>
        <p:nvSpPr>
          <p:cNvPr id="84" name="円弧 83"/>
          <p:cNvSpPr/>
          <p:nvPr/>
        </p:nvSpPr>
        <p:spPr>
          <a:xfrm>
            <a:off x="15582275" y="6082707"/>
            <a:ext cx="12865333" cy="6935909"/>
          </a:xfrm>
          <a:prstGeom prst="arc">
            <a:avLst>
              <a:gd name="adj1" fmla="val 17025303"/>
              <a:gd name="adj2" fmla="val 21375221"/>
            </a:avLst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431991" tIns="215995" rIns="431991" bIns="215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1871"/>
          </a:p>
        </p:txBody>
      </p:sp>
      <p:sp>
        <p:nvSpPr>
          <p:cNvPr id="85" name="円弧 84"/>
          <p:cNvSpPr/>
          <p:nvPr/>
        </p:nvSpPr>
        <p:spPr>
          <a:xfrm>
            <a:off x="20338873" y="10462922"/>
            <a:ext cx="23126794" cy="12813153"/>
          </a:xfrm>
          <a:prstGeom prst="arc">
            <a:avLst>
              <a:gd name="adj1" fmla="val 17025303"/>
              <a:gd name="adj2" fmla="val 21220879"/>
            </a:avLst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431991" tIns="215995" rIns="431991" bIns="215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1871"/>
          </a:p>
        </p:txBody>
      </p:sp>
      <p:sp>
        <p:nvSpPr>
          <p:cNvPr id="86" name="円弧 85"/>
          <p:cNvSpPr/>
          <p:nvPr/>
        </p:nvSpPr>
        <p:spPr>
          <a:xfrm>
            <a:off x="16351460" y="12634033"/>
            <a:ext cx="11712220" cy="4764798"/>
          </a:xfrm>
          <a:prstGeom prst="arc">
            <a:avLst>
              <a:gd name="adj1" fmla="val 17025303"/>
              <a:gd name="adj2" fmla="val 21375221"/>
            </a:avLst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431991" tIns="215995" rIns="431991" bIns="215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1871"/>
          </a:p>
        </p:txBody>
      </p:sp>
      <p:cxnSp>
        <p:nvCxnSpPr>
          <p:cNvPr id="89" name="直線矢印コネクタ 88"/>
          <p:cNvCxnSpPr/>
          <p:nvPr/>
        </p:nvCxnSpPr>
        <p:spPr>
          <a:xfrm>
            <a:off x="39985798" y="11852485"/>
            <a:ext cx="25974" cy="122998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>
            <a:off x="3132478" y="10013768"/>
            <a:ext cx="5469234" cy="14135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t">
            <a:noAutofit/>
          </a:bodyPr>
          <a:lstStyle/>
          <a:p>
            <a:pPr algn="ctr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7559" dirty="0">
                <a:solidFill>
                  <a:srgbClr val="000000"/>
                </a:solidFill>
              </a:rPr>
              <a:t>Background</a:t>
            </a:r>
            <a:endParaRPr lang="ja-JP" altLang="en-US" sz="7559" dirty="0">
              <a:solidFill>
                <a:srgbClr val="000000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353372" y="16547466"/>
            <a:ext cx="2757298" cy="129408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614" dirty="0"/>
              <a:t>Photos</a:t>
            </a:r>
            <a:endParaRPr lang="ja-JP" altLang="en-US" sz="6614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0357694" y="16526648"/>
            <a:ext cx="6969730" cy="123107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614" dirty="0"/>
              <a:t>3D Point Cloud</a:t>
            </a:r>
            <a:r>
              <a:rPr lang="en-US" altLang="ja-JP" sz="5669" dirty="0"/>
              <a:t> </a:t>
            </a:r>
            <a:r>
              <a:rPr lang="en-US" altLang="ja-JP" sz="6614" dirty="0"/>
              <a:t>Data</a:t>
            </a:r>
            <a:endParaRPr lang="ja-JP" altLang="en-US" sz="6614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25213140" y="5850519"/>
            <a:ext cx="3617665" cy="95150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5669" b="1" dirty="0">
                <a:solidFill>
                  <a:schemeClr val="bg1"/>
                </a:solidFill>
              </a:rPr>
              <a:t>Input Image</a:t>
            </a:r>
            <a:endParaRPr lang="ja-JP" altLang="en-US" sz="5669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65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98841" y="2412391"/>
            <a:ext cx="14333411" cy="7737335"/>
          </a:xfrm>
          <a:prstGeom prst="rect">
            <a:avLst/>
          </a:prstGeom>
        </p:spPr>
      </p:pic>
      <p:sp>
        <p:nvSpPr>
          <p:cNvPr id="36" name="正方形/長方形 35"/>
          <p:cNvSpPr/>
          <p:nvPr/>
        </p:nvSpPr>
        <p:spPr>
          <a:xfrm>
            <a:off x="12264182" y="24407029"/>
            <a:ext cx="3974313" cy="2635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6600">
              <a:latin typeface="Gill Sans MT" panose="020B05020201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085237" y="10709923"/>
            <a:ext cx="243267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614"/>
              </a:lnSpc>
            </a:pPr>
            <a:r>
              <a:rPr lang="en-US" altLang="ja-JP" sz="6600" dirty="0">
                <a:latin typeface="Gill Sans MT" panose="020B0502020104020203" pitchFamily="34" charset="0"/>
                <a:cs typeface="Times New Roman" panose="02020603050405020304" pitchFamily="18" charset="0"/>
              </a:rPr>
              <a:t>Reconstructed 3D model by </a:t>
            </a:r>
            <a:r>
              <a:rPr lang="en-US" altLang="ja-JP" sz="6600" dirty="0" err="1">
                <a:latin typeface="Gill Sans MT" panose="020B0502020104020203" pitchFamily="34" charset="0"/>
                <a:cs typeface="Times New Roman" panose="02020603050405020304" pitchFamily="18" charset="0"/>
              </a:rPr>
              <a:t>SfM</a:t>
            </a:r>
            <a:endParaRPr lang="en-US" altLang="ja-JP" sz="66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6614"/>
              </a:lnSpc>
            </a:pPr>
            <a:r>
              <a:rPr lang="en-US" altLang="ja-JP" sz="6600" dirty="0">
                <a:latin typeface="Gill Sans MT" panose="020B0502020104020203" pitchFamily="34" charset="0"/>
                <a:cs typeface="Times New Roman" panose="02020603050405020304" pitchFamily="18" charset="0"/>
              </a:rPr>
              <a:t>(Blue rectangle: position and orientation of the each photo)</a:t>
            </a:r>
            <a:endParaRPr lang="ja-JP" altLang="en-US" sz="66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5724747" y="3469556"/>
            <a:ext cx="6047867" cy="4781474"/>
            <a:chOff x="277145" y="2361950"/>
            <a:chExt cx="1513533" cy="1006440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145" y="2361950"/>
              <a:ext cx="1296000" cy="864000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062" y="2401359"/>
              <a:ext cx="1296000" cy="864000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950" y="2435114"/>
              <a:ext cx="1296000" cy="864000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365" y="2469752"/>
              <a:ext cx="1296000" cy="864000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678" y="2504390"/>
              <a:ext cx="1296000" cy="864000"/>
            </a:xfrm>
            <a:prstGeom prst="rect">
              <a:avLst/>
            </a:prstGeom>
          </p:spPr>
        </p:pic>
      </p:grpSp>
      <p:sp>
        <p:nvSpPr>
          <p:cNvPr id="13" name="テキスト ボックス 12"/>
          <p:cNvSpPr txBox="1"/>
          <p:nvPr/>
        </p:nvSpPr>
        <p:spPr>
          <a:xfrm>
            <a:off x="5439971" y="8415592"/>
            <a:ext cx="66736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600" dirty="0">
                <a:latin typeface="Gill Sans MT" panose="020B0502020104020203" pitchFamily="34" charset="0"/>
                <a:cs typeface="Times New Roman" panose="02020603050405020304" pitchFamily="18" charset="0"/>
              </a:rPr>
              <a:t>Photos for </a:t>
            </a:r>
            <a:r>
              <a:rPr lang="en-US" altLang="ja-JP" sz="6600" dirty="0" err="1">
                <a:latin typeface="Gill Sans MT" panose="020B0502020104020203" pitchFamily="34" charset="0"/>
                <a:cs typeface="Times New Roman" panose="02020603050405020304" pitchFamily="18" charset="0"/>
              </a:rPr>
              <a:t>SfM</a:t>
            </a:r>
            <a:endParaRPr lang="ja-JP" altLang="en-US" sz="66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13543912" y="4941751"/>
            <a:ext cx="1485010" cy="2229296"/>
          </a:xfrm>
          <a:prstGeom prst="righ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6600">
              <a:latin typeface="Gill Sans MT" panose="020B0502020104020203" pitchFamily="34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1239" y="13994194"/>
            <a:ext cx="25029829" cy="13263984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9942782" y="27383325"/>
            <a:ext cx="243267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600" dirty="0">
                <a:latin typeface="Gill Sans MT" panose="020B0502020104020203" pitchFamily="34" charset="0"/>
                <a:cs typeface="Times New Roman" panose="02020603050405020304" pitchFamily="18" charset="0"/>
              </a:rPr>
              <a:t>Virtual world in game engine</a:t>
            </a:r>
            <a:endParaRPr lang="ja-JP" altLang="en-US" sz="66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6539" y="3682065"/>
            <a:ext cx="10480990" cy="6988112"/>
          </a:xfrm>
          <a:prstGeom prst="rect">
            <a:avLst/>
          </a:prstGeom>
        </p:spPr>
      </p:pic>
      <p:cxnSp>
        <p:nvCxnSpPr>
          <p:cNvPr id="47" name="直線コネクタ 46"/>
          <p:cNvCxnSpPr/>
          <p:nvPr/>
        </p:nvCxnSpPr>
        <p:spPr>
          <a:xfrm flipV="1">
            <a:off x="20465185" y="4068111"/>
            <a:ext cx="11964890" cy="5160893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20552603" y="9432631"/>
            <a:ext cx="11877471" cy="1009636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33458537" y="10709923"/>
            <a:ext cx="963338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614"/>
              </a:lnSpc>
            </a:pPr>
            <a:r>
              <a:rPr lang="en-US" altLang="ja-JP" sz="6600" dirty="0">
                <a:latin typeface="Gill Sans MT" panose="020B0502020104020203" pitchFamily="34" charset="0"/>
                <a:cs typeface="Times New Roman" panose="02020603050405020304" pitchFamily="18" charset="0"/>
              </a:rPr>
              <a:t>Photo for DR registration</a:t>
            </a:r>
          </a:p>
          <a:p>
            <a:pPr algn="ctr">
              <a:lnSpc>
                <a:spcPts val="6614"/>
              </a:lnSpc>
            </a:pPr>
            <a:r>
              <a:rPr lang="en-US" altLang="ja-JP" sz="6600" dirty="0">
                <a:latin typeface="Gill Sans MT" panose="020B0502020104020203" pitchFamily="34" charset="0"/>
                <a:cs typeface="Times New Roman" panose="02020603050405020304" pitchFamily="18" charset="0"/>
              </a:rPr>
              <a:t>(DR starts the position </a:t>
            </a:r>
          </a:p>
          <a:p>
            <a:pPr algn="ctr">
              <a:lnSpc>
                <a:spcPts val="6614"/>
              </a:lnSpc>
            </a:pPr>
            <a:r>
              <a:rPr lang="en-US" altLang="ja-JP" sz="6600" dirty="0">
                <a:latin typeface="Gill Sans MT" panose="020B0502020104020203" pitchFamily="34" charset="0"/>
                <a:cs typeface="Times New Roman" panose="02020603050405020304" pitchFamily="18" charset="0"/>
              </a:rPr>
              <a:t>in real world)</a:t>
            </a:r>
            <a:endParaRPr lang="ja-JP" altLang="en-US" sz="66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5" name="図 54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23284" y="13994182"/>
            <a:ext cx="6803000" cy="5181581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23284" y="21422361"/>
            <a:ext cx="6803000" cy="5102255"/>
          </a:xfrm>
          <a:prstGeom prst="rect">
            <a:avLst/>
          </a:prstGeom>
        </p:spPr>
      </p:pic>
      <p:sp>
        <p:nvSpPr>
          <p:cNvPr id="57" name="テキスト ボックス 56"/>
          <p:cNvSpPr txBox="1"/>
          <p:nvPr/>
        </p:nvSpPr>
        <p:spPr>
          <a:xfrm>
            <a:off x="17962749" y="21177052"/>
            <a:ext cx="6010434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6600" dirty="0">
                <a:latin typeface="Gill Sans MT" panose="020B0502020104020203" pitchFamily="34" charset="0"/>
                <a:cs typeface="Times New Roman" panose="02020603050405020304" pitchFamily="18" charset="0"/>
              </a:rPr>
              <a:t>Mask 3D model</a:t>
            </a:r>
            <a:endParaRPr lang="ja-JP" altLang="en-US" sz="66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4592665" y="16453181"/>
            <a:ext cx="8284360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6600" dirty="0">
                <a:latin typeface="Gill Sans MT" panose="020B0502020104020203" pitchFamily="34" charset="0"/>
                <a:cs typeface="Times New Roman" panose="02020603050405020304" pitchFamily="18" charset="0"/>
              </a:rPr>
              <a:t>Background 3D model</a:t>
            </a:r>
            <a:endParaRPr lang="ja-JP" altLang="en-US" sz="66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2797462" y="26008484"/>
            <a:ext cx="7443729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6600" dirty="0">
                <a:latin typeface="Gill Sans MT" panose="020B0502020104020203" pitchFamily="34" charset="0"/>
                <a:cs typeface="Times New Roman" panose="02020603050405020304" pitchFamily="18" charset="0"/>
              </a:rPr>
              <a:t>Camera component</a:t>
            </a:r>
            <a:endParaRPr lang="ja-JP" altLang="en-US" sz="66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5723289" y="26581515"/>
            <a:ext cx="6803000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6614"/>
              </a:lnSpc>
            </a:pPr>
            <a:r>
              <a:rPr lang="en-US" altLang="ja-JP" sz="6600" dirty="0">
                <a:latin typeface="Gill Sans MT" panose="020B0502020104020203" pitchFamily="34" charset="0"/>
                <a:cs typeface="Times New Roman" panose="02020603050405020304" pitchFamily="18" charset="0"/>
              </a:rPr>
              <a:t>Camera view of </a:t>
            </a:r>
          </a:p>
          <a:p>
            <a:pPr algn="ctr">
              <a:lnSpc>
                <a:spcPts val="6614"/>
              </a:lnSpc>
            </a:pPr>
            <a:r>
              <a:rPr lang="en-US" altLang="ja-JP" sz="6600" dirty="0">
                <a:latin typeface="Gill Sans MT" panose="020B0502020104020203" pitchFamily="34" charset="0"/>
                <a:cs typeface="Times New Roman" panose="02020603050405020304" pitchFamily="18" charset="0"/>
              </a:rPr>
              <a:t>background</a:t>
            </a:r>
            <a:endParaRPr lang="ja-JP" altLang="en-US" sz="66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5767586" y="19212543"/>
            <a:ext cx="6688591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6614"/>
              </a:lnSpc>
            </a:pPr>
            <a:r>
              <a:rPr lang="en-US" altLang="ja-JP" sz="6600" dirty="0">
                <a:latin typeface="Gill Sans MT" panose="020B0502020104020203" pitchFamily="34" charset="0"/>
                <a:cs typeface="Times New Roman" panose="02020603050405020304" pitchFamily="18" charset="0"/>
              </a:rPr>
              <a:t>Camera view of</a:t>
            </a:r>
          </a:p>
          <a:p>
            <a:pPr algn="ctr">
              <a:lnSpc>
                <a:spcPts val="6614"/>
              </a:lnSpc>
            </a:pPr>
            <a:r>
              <a:rPr lang="en-US" altLang="ja-JP" sz="6600" dirty="0">
                <a:latin typeface="Gill Sans MT" panose="020B0502020104020203" pitchFamily="34" charset="0"/>
                <a:cs typeface="Times New Roman" panose="02020603050405020304" pitchFamily="18" charset="0"/>
              </a:rPr>
              <a:t>mask</a:t>
            </a:r>
            <a:endParaRPr lang="ja-JP" altLang="en-US" sz="66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7AA9E709-A7C9-4F4F-AC57-496663D9BA12}"/>
              </a:ext>
            </a:extLst>
          </p:cNvPr>
          <p:cNvSpPr/>
          <p:nvPr/>
        </p:nvSpPr>
        <p:spPr>
          <a:xfrm>
            <a:off x="7937689" y="9536405"/>
            <a:ext cx="13000472" cy="16220020"/>
          </a:xfrm>
          <a:custGeom>
            <a:avLst/>
            <a:gdLst>
              <a:gd name="connsiteX0" fmla="*/ 2751827 w 2751827"/>
              <a:gd name="connsiteY0" fmla="*/ 0 h 3433313"/>
              <a:gd name="connsiteX1" fmla="*/ 2751827 w 2751827"/>
              <a:gd name="connsiteY1" fmla="*/ 224287 h 3433313"/>
              <a:gd name="connsiteX2" fmla="*/ 0 w 2751827"/>
              <a:gd name="connsiteY2" fmla="*/ 224287 h 3433313"/>
              <a:gd name="connsiteX3" fmla="*/ 0 w 2751827"/>
              <a:gd name="connsiteY3" fmla="*/ 3433313 h 3433313"/>
              <a:gd name="connsiteX4" fmla="*/ 655608 w 2751827"/>
              <a:gd name="connsiteY4" fmla="*/ 3433313 h 343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1827" h="3433313">
                <a:moveTo>
                  <a:pt x="2751827" y="0"/>
                </a:moveTo>
                <a:lnTo>
                  <a:pt x="2751827" y="224287"/>
                </a:lnTo>
                <a:lnTo>
                  <a:pt x="0" y="224287"/>
                </a:lnTo>
                <a:lnTo>
                  <a:pt x="0" y="3433313"/>
                </a:lnTo>
                <a:lnTo>
                  <a:pt x="655608" y="3433313"/>
                </a:lnTo>
              </a:path>
            </a:pathLst>
          </a:custGeom>
          <a:noFill/>
          <a:ln w="76200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6600">
              <a:latin typeface="Gill Sans MT" panose="020B0502020104020203" pitchFamily="34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655578" y="11403718"/>
            <a:ext cx="4716265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6600" dirty="0">
                <a:latin typeface="Gill Sans MT" panose="020B0502020104020203" pitchFamily="34" charset="0"/>
                <a:cs typeface="Times New Roman" panose="02020603050405020304" pitchFamily="18" charset="0"/>
              </a:rPr>
              <a:t>Position</a:t>
            </a:r>
          </a:p>
          <a:p>
            <a:pPr algn="ctr"/>
            <a:r>
              <a:rPr lang="en-US" altLang="ja-JP" sz="6600" dirty="0">
                <a:latin typeface="Gill Sans MT" panose="020B0502020104020203" pitchFamily="34" charset="0"/>
                <a:cs typeface="Times New Roman" panose="02020603050405020304" pitchFamily="18" charset="0"/>
              </a:rPr>
              <a:t>Orientation</a:t>
            </a:r>
            <a:endParaRPr lang="ja-JP" altLang="en-US" sz="66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7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線矢印コネクタ 17"/>
          <p:cNvCxnSpPr>
            <a:cxnSpLocks/>
            <a:stCxn id="10" idx="3"/>
          </p:cNvCxnSpPr>
          <p:nvPr/>
        </p:nvCxnSpPr>
        <p:spPr>
          <a:xfrm>
            <a:off x="22495632" y="24419412"/>
            <a:ext cx="1449462" cy="0"/>
          </a:xfrm>
          <a:prstGeom prst="straightConnector1">
            <a:avLst/>
          </a:prstGeom>
          <a:ln w="114300">
            <a:solidFill>
              <a:srgbClr val="C0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7082" y="13841285"/>
            <a:ext cx="9836821" cy="73132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995" y="4084044"/>
            <a:ext cx="9750967" cy="731322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1124" y="6919766"/>
            <a:ext cx="9813583" cy="731322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80690" y="2643221"/>
            <a:ext cx="9872589" cy="731322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20227" y="20762799"/>
            <a:ext cx="9775405" cy="7313225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7128" y="11703012"/>
            <a:ext cx="9799712" cy="7313225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94638" y="20762799"/>
            <a:ext cx="9844721" cy="7313225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89176" y="20762799"/>
            <a:ext cx="9817121" cy="7313225"/>
          </a:xfrm>
          <a:prstGeom prst="rect">
            <a:avLst/>
          </a:prstGeom>
        </p:spPr>
      </p:pic>
      <p:cxnSp>
        <p:nvCxnSpPr>
          <p:cNvPr id="3" name="カギ線コネクタ 2"/>
          <p:cNvCxnSpPr>
            <a:stCxn id="4" idx="3"/>
            <a:endCxn id="6" idx="1"/>
          </p:cNvCxnSpPr>
          <p:nvPr/>
        </p:nvCxnSpPr>
        <p:spPr>
          <a:xfrm flipV="1">
            <a:off x="11513904" y="10576390"/>
            <a:ext cx="1187232" cy="6921519"/>
          </a:xfrm>
          <a:prstGeom prst="bentConnector3">
            <a:avLst/>
          </a:prstGeom>
          <a:ln w="114300">
            <a:solidFill>
              <a:srgbClr val="00206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カギ線コネクタ 19"/>
          <p:cNvCxnSpPr>
            <a:stCxn id="4" idx="3"/>
            <a:endCxn id="10" idx="1"/>
          </p:cNvCxnSpPr>
          <p:nvPr/>
        </p:nvCxnSpPr>
        <p:spPr>
          <a:xfrm>
            <a:off x="11513892" y="17497897"/>
            <a:ext cx="1206323" cy="6921514"/>
          </a:xfrm>
          <a:prstGeom prst="bentConnector3">
            <a:avLst>
              <a:gd name="adj1" fmla="val 50000"/>
            </a:avLst>
          </a:prstGeom>
          <a:ln w="114300">
            <a:solidFill>
              <a:srgbClr val="C0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カギ線コネクタ 34"/>
          <p:cNvCxnSpPr>
            <a:cxnSpLocks/>
            <a:stCxn id="6" idx="3"/>
            <a:endCxn id="11" idx="1"/>
          </p:cNvCxnSpPr>
          <p:nvPr/>
        </p:nvCxnSpPr>
        <p:spPr>
          <a:xfrm flipV="1">
            <a:off x="22514707" y="6299834"/>
            <a:ext cx="1267973" cy="4276545"/>
          </a:xfrm>
          <a:prstGeom prst="bentConnector3">
            <a:avLst>
              <a:gd name="adj1" fmla="val 50000"/>
            </a:avLst>
          </a:prstGeom>
          <a:ln w="114300">
            <a:solidFill>
              <a:srgbClr val="00206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カギ線コネクタ 35"/>
          <p:cNvCxnSpPr>
            <a:cxnSpLocks/>
            <a:stCxn id="6" idx="3"/>
            <a:endCxn id="34" idx="1"/>
          </p:cNvCxnSpPr>
          <p:nvPr/>
        </p:nvCxnSpPr>
        <p:spPr>
          <a:xfrm>
            <a:off x="22514707" y="10576379"/>
            <a:ext cx="1267512" cy="4783246"/>
          </a:xfrm>
          <a:prstGeom prst="bentConnector3">
            <a:avLst>
              <a:gd name="adj1" fmla="val 50000"/>
            </a:avLst>
          </a:prstGeom>
          <a:ln w="114300">
            <a:solidFill>
              <a:srgbClr val="00206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3955357" y="21042015"/>
            <a:ext cx="45095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19900">
              <a:defRPr/>
            </a:pPr>
            <a:r>
              <a:rPr lang="en-US" altLang="ja-JP" sz="7200" dirty="0">
                <a:solidFill>
                  <a:prstClr val="black"/>
                </a:solidFill>
                <a:latin typeface="Gill Sans MT" panose="020B0502020104020203" pitchFamily="34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Input image</a:t>
            </a:r>
            <a:endParaRPr lang="ja-JP" altLang="en-US" sz="7200" dirty="0">
              <a:solidFill>
                <a:prstClr val="black"/>
              </a:solidFill>
              <a:latin typeface="Gill Sans MT" panose="020B0502020104020203" pitchFamily="34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6024798" y="14106509"/>
            <a:ext cx="31662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319900">
              <a:defRPr/>
            </a:pPr>
            <a:r>
              <a:rPr lang="en-US" altLang="ja-JP" sz="7200" dirty="0">
                <a:solidFill>
                  <a:prstClr val="black"/>
                </a:solidFill>
                <a:latin typeface="Gill Sans MT" panose="020B0502020104020203" pitchFamily="34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Original</a:t>
            </a:r>
            <a:endParaRPr lang="ja-JP" altLang="en-US" sz="7200" dirty="0">
              <a:solidFill>
                <a:prstClr val="black"/>
              </a:solidFill>
              <a:latin typeface="Gill Sans MT" panose="020B0502020104020203" pitchFamily="34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6308526" y="27950868"/>
            <a:ext cx="25987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319900">
              <a:defRPr/>
            </a:pPr>
            <a:r>
              <a:rPr lang="en-US" altLang="ja-JP" sz="7200" dirty="0">
                <a:solidFill>
                  <a:prstClr val="black"/>
                </a:solidFill>
                <a:latin typeface="Gill Sans MT" panose="020B0502020104020203" pitchFamily="34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Larger</a:t>
            </a:r>
            <a:endParaRPr lang="ja-JP" altLang="en-US" sz="7200" dirty="0">
              <a:solidFill>
                <a:prstClr val="black"/>
              </a:solidFill>
              <a:latin typeface="Gill Sans MT" panose="020B0502020104020203" pitchFamily="34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6490354" y="9833577"/>
            <a:ext cx="44147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319900">
              <a:defRPr/>
            </a:pPr>
            <a:r>
              <a:rPr lang="en-US" altLang="ja-JP" sz="7200" dirty="0">
                <a:latin typeface="Gill Sans MT" panose="020B0502020104020203" pitchFamily="34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No blurred</a:t>
            </a:r>
            <a:endParaRPr lang="ja-JP" altLang="en-US" sz="7200" dirty="0">
              <a:latin typeface="Gill Sans MT" panose="020B0502020104020203" pitchFamily="34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7205303" y="18880024"/>
            <a:ext cx="29848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319900">
              <a:defRPr/>
            </a:pPr>
            <a:r>
              <a:rPr lang="en-US" altLang="ja-JP" sz="7200" dirty="0">
                <a:latin typeface="Gill Sans MT" panose="020B0502020104020203" pitchFamily="34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Blurred</a:t>
            </a:r>
            <a:endParaRPr lang="ja-JP" altLang="en-US" sz="7200" dirty="0">
              <a:latin typeface="Gill Sans MT" panose="020B0502020104020203" pitchFamily="34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7205303" y="27950868"/>
            <a:ext cx="29848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319900">
              <a:defRPr/>
            </a:pPr>
            <a:r>
              <a:rPr lang="en-US" altLang="ja-JP" sz="7200" dirty="0">
                <a:latin typeface="Gill Sans MT" panose="020B0502020104020203" pitchFamily="34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Blurred</a:t>
            </a:r>
            <a:endParaRPr lang="ja-JP" altLang="en-US" sz="7200" dirty="0">
              <a:latin typeface="Gill Sans MT" panose="020B0502020104020203" pitchFamily="34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6788623" y="9833577"/>
            <a:ext cx="6056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319900">
              <a:defRPr/>
            </a:pPr>
            <a:r>
              <a:rPr lang="en-US" altLang="ja-JP" sz="7200" dirty="0">
                <a:latin typeface="Gill Sans MT" panose="020B0502020104020203" pitchFamily="34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Clear boundary</a:t>
            </a:r>
            <a:endParaRPr lang="ja-JP" altLang="en-US" sz="7200" dirty="0">
              <a:latin typeface="Gill Sans MT" panose="020B0502020104020203" pitchFamily="34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6604828" y="18880024"/>
            <a:ext cx="64243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319900">
              <a:defRPr/>
            </a:pPr>
            <a:r>
              <a:rPr lang="en-US" altLang="ja-JP" sz="7200" dirty="0">
                <a:latin typeface="Gill Sans MT" panose="020B0502020104020203" pitchFamily="34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Inaccurate result</a:t>
            </a:r>
            <a:endParaRPr lang="ja-JP" altLang="en-US" sz="7200" dirty="0">
              <a:latin typeface="Gill Sans MT" panose="020B0502020104020203" pitchFamily="34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6840465" y="27950868"/>
            <a:ext cx="59530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319900">
              <a:defRPr/>
            </a:pPr>
            <a:r>
              <a:rPr lang="en-US" altLang="ja-JP" sz="7200" dirty="0">
                <a:latin typeface="Gill Sans MT" panose="020B0502020104020203" pitchFamily="34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Accurate result</a:t>
            </a:r>
            <a:endParaRPr lang="ja-JP" altLang="en-US" sz="7200" dirty="0">
              <a:latin typeface="Gill Sans MT" panose="020B0502020104020203" pitchFamily="34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101867" y="11253401"/>
            <a:ext cx="69872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319900">
              <a:defRPr/>
            </a:pPr>
            <a:r>
              <a:rPr lang="en-US" altLang="ja-JP" sz="7200" dirty="0">
                <a:solidFill>
                  <a:prstClr val="black"/>
                </a:solidFill>
                <a:latin typeface="Gill Sans MT" panose="020B0502020104020203" pitchFamily="34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Background image</a:t>
            </a:r>
            <a:endParaRPr lang="ja-JP" altLang="en-US" sz="7200" dirty="0">
              <a:solidFill>
                <a:prstClr val="black"/>
              </a:solidFill>
              <a:latin typeface="Gill Sans MT" panose="020B0502020104020203" pitchFamily="34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BA5C036-4F77-4562-8817-0A58F9A3EB2E}"/>
              </a:ext>
            </a:extLst>
          </p:cNvPr>
          <p:cNvSpPr txBox="1"/>
          <p:nvPr/>
        </p:nvSpPr>
        <p:spPr>
          <a:xfrm>
            <a:off x="37517626" y="995534"/>
            <a:ext cx="4598751" cy="1200329"/>
          </a:xfrm>
          <a:prstGeom prst="rect">
            <a:avLst/>
          </a:prstGeom>
          <a:solidFill>
            <a:srgbClr val="002060"/>
          </a:solidFill>
        </p:spPr>
        <p:txBody>
          <a:bodyPr wrap="none" lIns="288000" rIns="288000" rtlCol="0" anchor="ctr" anchorCtr="1">
            <a:spAutoFit/>
          </a:bodyPr>
          <a:lstStyle/>
          <a:p>
            <a:pPr algn="ctr" defTabSz="4319900">
              <a:defRPr/>
            </a:pPr>
            <a:r>
              <a:rPr lang="en-US" altLang="ja-JP" sz="7200" dirty="0">
                <a:solidFill>
                  <a:schemeClr val="bg1"/>
                </a:solidFill>
                <a:latin typeface="Gill Sans MT" panose="020B0502020104020203" pitchFamily="34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DR output</a:t>
            </a:r>
            <a:endParaRPr lang="ja-JP" altLang="en-US" sz="7200" dirty="0">
              <a:solidFill>
                <a:schemeClr val="bg1"/>
              </a:solidFill>
              <a:latin typeface="Gill Sans MT" panose="020B0502020104020203" pitchFamily="34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52A84B3-E36D-413C-B683-66805EE7FA29}"/>
              </a:ext>
            </a:extLst>
          </p:cNvPr>
          <p:cNvSpPr txBox="1"/>
          <p:nvPr/>
        </p:nvSpPr>
        <p:spPr>
          <a:xfrm>
            <a:off x="26249279" y="995534"/>
            <a:ext cx="4896909" cy="1200329"/>
          </a:xfrm>
          <a:prstGeom prst="rect">
            <a:avLst/>
          </a:prstGeom>
          <a:solidFill>
            <a:srgbClr val="002060"/>
          </a:solidFill>
        </p:spPr>
        <p:txBody>
          <a:bodyPr wrap="none" lIns="288000" rIns="288000" rtlCol="0" anchor="ctr" anchorCtr="1">
            <a:spAutoFit/>
          </a:bodyPr>
          <a:lstStyle/>
          <a:p>
            <a:pPr algn="ctr" defTabSz="4319900">
              <a:defRPr/>
            </a:pPr>
            <a:r>
              <a:rPr lang="en-US" altLang="ja-JP" sz="7200" dirty="0">
                <a:solidFill>
                  <a:schemeClr val="bg1"/>
                </a:solidFill>
                <a:latin typeface="Gill Sans MT" panose="020B0502020104020203" pitchFamily="34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Mask image</a:t>
            </a:r>
            <a:endParaRPr lang="ja-JP" altLang="en-US" sz="7200" dirty="0">
              <a:solidFill>
                <a:schemeClr val="bg1"/>
              </a:solidFill>
              <a:latin typeface="Gill Sans MT" panose="020B0502020104020203" pitchFamily="34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911E217-E1C6-46D2-9AD0-FD6099B6BD7A}"/>
              </a:ext>
            </a:extLst>
          </p:cNvPr>
          <p:cNvSpPr txBox="1"/>
          <p:nvPr/>
        </p:nvSpPr>
        <p:spPr>
          <a:xfrm>
            <a:off x="14231339" y="4437090"/>
            <a:ext cx="6753186" cy="1938992"/>
          </a:xfrm>
          <a:prstGeom prst="rect">
            <a:avLst/>
          </a:prstGeom>
          <a:solidFill>
            <a:srgbClr val="002060"/>
          </a:solidFill>
        </p:spPr>
        <p:txBody>
          <a:bodyPr wrap="none" lIns="288000" rIns="288000" rtlCol="0" anchor="ctr" anchorCtr="1">
            <a:spAutoFit/>
          </a:bodyPr>
          <a:lstStyle/>
          <a:p>
            <a:pPr algn="ctr" defTabSz="4319900">
              <a:lnSpc>
                <a:spcPts val="7200"/>
              </a:lnSpc>
              <a:defRPr/>
            </a:pPr>
            <a:r>
              <a:rPr lang="en-US" altLang="ja-JP" sz="7200" dirty="0">
                <a:solidFill>
                  <a:schemeClr val="bg1"/>
                </a:solidFill>
                <a:latin typeface="Gill Sans MT" panose="020B0502020104020203" pitchFamily="34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Detection image</a:t>
            </a:r>
          </a:p>
          <a:p>
            <a:pPr algn="ctr" defTabSz="4319900">
              <a:lnSpc>
                <a:spcPts val="7200"/>
              </a:lnSpc>
              <a:defRPr/>
            </a:pPr>
            <a:r>
              <a:rPr lang="en-US" altLang="ja-JP" sz="7200" dirty="0">
                <a:solidFill>
                  <a:schemeClr val="bg1"/>
                </a:solidFill>
                <a:latin typeface="Gill Sans MT" panose="020B0502020104020203" pitchFamily="34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(Boundary box)</a:t>
            </a:r>
            <a:endParaRPr lang="ja-JP" altLang="en-US" sz="7200" dirty="0">
              <a:solidFill>
                <a:schemeClr val="bg1"/>
              </a:solidFill>
              <a:latin typeface="Gill Sans MT" panose="020B0502020104020203" pitchFamily="34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427E4DE-8A6A-4338-B58C-B16CCB4D5088}"/>
              </a:ext>
            </a:extLst>
          </p:cNvPr>
          <p:cNvSpPr txBox="1"/>
          <p:nvPr/>
        </p:nvSpPr>
        <p:spPr>
          <a:xfrm>
            <a:off x="5103713" y="23425192"/>
            <a:ext cx="6969730" cy="184787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 fontAlgn="base">
              <a:lnSpc>
                <a:spcPts val="7559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7200" dirty="0">
                <a:solidFill>
                  <a:srgbClr val="C00000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Proposed method</a:t>
            </a:r>
            <a:endParaRPr lang="ja-JP" altLang="en-US" sz="7200" dirty="0">
              <a:solidFill>
                <a:srgbClr val="C00000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82680" y="2643221"/>
            <a:ext cx="9830113" cy="7313225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82219" y="11703012"/>
            <a:ext cx="9831006" cy="7313225"/>
          </a:xfrm>
          <a:prstGeom prst="rect">
            <a:avLst/>
          </a:prstGeom>
        </p:spPr>
      </p:pic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7C44815E-65CD-4848-95FF-876529B2F32F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3612793" y="6299834"/>
            <a:ext cx="1314028" cy="0"/>
          </a:xfrm>
          <a:prstGeom prst="straightConnector1">
            <a:avLst/>
          </a:prstGeom>
          <a:ln w="114300">
            <a:solidFill>
              <a:srgbClr val="00206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48547BD0-26D0-4C8A-AB8A-1FB9968C498A}"/>
              </a:ext>
            </a:extLst>
          </p:cNvPr>
          <p:cNvCxnSpPr>
            <a:cxnSpLocks/>
          </p:cNvCxnSpPr>
          <p:nvPr/>
        </p:nvCxnSpPr>
        <p:spPr>
          <a:xfrm>
            <a:off x="33606297" y="15359625"/>
            <a:ext cx="1320524" cy="0"/>
          </a:xfrm>
          <a:prstGeom prst="straightConnector1">
            <a:avLst/>
          </a:prstGeom>
          <a:ln w="114300">
            <a:solidFill>
              <a:srgbClr val="00206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7FCE4B9F-2BE1-40F8-9DD5-E5595EAA7B06}"/>
              </a:ext>
            </a:extLst>
          </p:cNvPr>
          <p:cNvCxnSpPr>
            <a:cxnSpLocks/>
          </p:cNvCxnSpPr>
          <p:nvPr/>
        </p:nvCxnSpPr>
        <p:spPr>
          <a:xfrm>
            <a:off x="33606297" y="24419411"/>
            <a:ext cx="1320524" cy="0"/>
          </a:xfrm>
          <a:prstGeom prst="straightConnector1">
            <a:avLst/>
          </a:prstGeom>
          <a:ln w="114300">
            <a:solidFill>
              <a:srgbClr val="C0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514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778" y="4093127"/>
            <a:ext cx="10728000" cy="603449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84884" y="4093122"/>
            <a:ext cx="10728000" cy="603449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3831" y="4093122"/>
            <a:ext cx="10728000" cy="603449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5936" y="4093105"/>
            <a:ext cx="10728000" cy="603450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778" y="10421569"/>
            <a:ext cx="10728000" cy="603449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3831" y="10421569"/>
            <a:ext cx="10728000" cy="603449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84884" y="10421569"/>
            <a:ext cx="10728000" cy="603449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5936" y="10421569"/>
            <a:ext cx="10728000" cy="603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8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935DA20-A85B-415C-B06A-FE5B2D35662E}"/>
              </a:ext>
            </a:extLst>
          </p:cNvPr>
          <p:cNvSpPr/>
          <p:nvPr/>
        </p:nvSpPr>
        <p:spPr>
          <a:xfrm>
            <a:off x="20314879" y="8657181"/>
            <a:ext cx="24814594" cy="18904016"/>
          </a:xfrm>
          <a:prstGeom prst="rect">
            <a:avLst/>
          </a:prstGeom>
          <a:solidFill>
            <a:srgbClr val="F0F0DC"/>
          </a:solidFill>
          <a:ln w="34925">
            <a:solidFill>
              <a:srgbClr val="833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1991" tIns="215995" rIns="431991" bIns="215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1871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8A167AC6-39B5-48B3-BC8F-CD33859D2982}"/>
              </a:ext>
            </a:extLst>
          </p:cNvPr>
          <p:cNvSpPr/>
          <p:nvPr/>
        </p:nvSpPr>
        <p:spPr>
          <a:xfrm>
            <a:off x="20274134" y="23066663"/>
            <a:ext cx="12307652" cy="4482922"/>
          </a:xfrm>
          <a:custGeom>
            <a:avLst/>
            <a:gdLst>
              <a:gd name="connsiteX0" fmla="*/ 0 w 2605177"/>
              <a:gd name="connsiteY0" fmla="*/ 0 h 948906"/>
              <a:gd name="connsiteX1" fmla="*/ 17253 w 2605177"/>
              <a:gd name="connsiteY1" fmla="*/ 948906 h 948906"/>
              <a:gd name="connsiteX2" fmla="*/ 2605177 w 2605177"/>
              <a:gd name="connsiteY2" fmla="*/ 948906 h 948906"/>
              <a:gd name="connsiteX3" fmla="*/ 0 w 2605177"/>
              <a:gd name="connsiteY3" fmla="*/ 0 h 94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5177" h="948906">
                <a:moveTo>
                  <a:pt x="0" y="0"/>
                </a:moveTo>
                <a:lnTo>
                  <a:pt x="17253" y="948906"/>
                </a:lnTo>
                <a:lnTo>
                  <a:pt x="2605177" y="94890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26F4C2DF-888B-4325-9390-4D98EB027C72}"/>
              </a:ext>
            </a:extLst>
          </p:cNvPr>
          <p:cNvSpPr/>
          <p:nvPr/>
        </p:nvSpPr>
        <p:spPr>
          <a:xfrm>
            <a:off x="27161517" y="17075863"/>
            <a:ext cx="7987752" cy="6561366"/>
          </a:xfrm>
          <a:custGeom>
            <a:avLst/>
            <a:gdLst>
              <a:gd name="connsiteX0" fmla="*/ 172529 w 1690778"/>
              <a:gd name="connsiteY0" fmla="*/ 405441 h 1388853"/>
              <a:gd name="connsiteX1" fmla="*/ 0 w 1690778"/>
              <a:gd name="connsiteY1" fmla="*/ 905774 h 1388853"/>
              <a:gd name="connsiteX2" fmla="*/ 1250830 w 1690778"/>
              <a:gd name="connsiteY2" fmla="*/ 1388853 h 1388853"/>
              <a:gd name="connsiteX3" fmla="*/ 1690778 w 1690778"/>
              <a:gd name="connsiteY3" fmla="*/ 241540 h 1388853"/>
              <a:gd name="connsiteX4" fmla="*/ 1086929 w 1690778"/>
              <a:gd name="connsiteY4" fmla="*/ 0 h 1388853"/>
              <a:gd name="connsiteX5" fmla="*/ 828136 w 1690778"/>
              <a:gd name="connsiteY5" fmla="*/ 664234 h 1388853"/>
              <a:gd name="connsiteX6" fmla="*/ 172529 w 1690778"/>
              <a:gd name="connsiteY6" fmla="*/ 405441 h 138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0778" h="1388853">
                <a:moveTo>
                  <a:pt x="172529" y="405441"/>
                </a:moveTo>
                <a:lnTo>
                  <a:pt x="0" y="905774"/>
                </a:lnTo>
                <a:lnTo>
                  <a:pt x="1250830" y="1388853"/>
                </a:lnTo>
                <a:lnTo>
                  <a:pt x="1690778" y="241540"/>
                </a:lnTo>
                <a:lnTo>
                  <a:pt x="1086929" y="0"/>
                </a:lnTo>
                <a:lnTo>
                  <a:pt x="828136" y="664234"/>
                </a:lnTo>
                <a:lnTo>
                  <a:pt x="172529" y="4054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31A581D2-043C-4954-9A23-B9B058FCF8D2}"/>
              </a:ext>
            </a:extLst>
          </p:cNvPr>
          <p:cNvSpPr/>
          <p:nvPr/>
        </p:nvSpPr>
        <p:spPr>
          <a:xfrm>
            <a:off x="35108525" y="17483401"/>
            <a:ext cx="10066196" cy="10106948"/>
          </a:xfrm>
          <a:custGeom>
            <a:avLst/>
            <a:gdLst>
              <a:gd name="connsiteX0" fmla="*/ 552091 w 2130725"/>
              <a:gd name="connsiteY0" fmla="*/ 0 h 2139351"/>
              <a:gd name="connsiteX1" fmla="*/ 0 w 2130725"/>
              <a:gd name="connsiteY1" fmla="*/ 1328468 h 2139351"/>
              <a:gd name="connsiteX2" fmla="*/ 810883 w 2130725"/>
              <a:gd name="connsiteY2" fmla="*/ 1664898 h 2139351"/>
              <a:gd name="connsiteX3" fmla="*/ 612476 w 2130725"/>
              <a:gd name="connsiteY3" fmla="*/ 2139351 h 2139351"/>
              <a:gd name="connsiteX4" fmla="*/ 2130725 w 2130725"/>
              <a:gd name="connsiteY4" fmla="*/ 2139351 h 2139351"/>
              <a:gd name="connsiteX5" fmla="*/ 2122098 w 2130725"/>
              <a:gd name="connsiteY5" fmla="*/ 586596 h 2139351"/>
              <a:gd name="connsiteX6" fmla="*/ 552091 w 2130725"/>
              <a:gd name="connsiteY6" fmla="*/ 0 h 213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0725" h="2139351">
                <a:moveTo>
                  <a:pt x="552091" y="0"/>
                </a:moveTo>
                <a:lnTo>
                  <a:pt x="0" y="1328468"/>
                </a:lnTo>
                <a:lnTo>
                  <a:pt x="810883" y="1664898"/>
                </a:lnTo>
                <a:lnTo>
                  <a:pt x="612476" y="2139351"/>
                </a:lnTo>
                <a:lnTo>
                  <a:pt x="2130725" y="2139351"/>
                </a:lnTo>
                <a:cubicBezTo>
                  <a:pt x="2127849" y="1621766"/>
                  <a:pt x="2124974" y="1104181"/>
                  <a:pt x="2122098" y="586596"/>
                </a:cubicBezTo>
                <a:lnTo>
                  <a:pt x="552091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 dirty="0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EB84A40A-1537-4B80-923F-EA4FDCBD8B22}"/>
              </a:ext>
            </a:extLst>
          </p:cNvPr>
          <p:cNvSpPr/>
          <p:nvPr/>
        </p:nvSpPr>
        <p:spPr>
          <a:xfrm>
            <a:off x="36326647" y="8628049"/>
            <a:ext cx="8802827" cy="8814595"/>
          </a:xfrm>
          <a:custGeom>
            <a:avLst/>
            <a:gdLst>
              <a:gd name="connsiteX0" fmla="*/ 457200 w 1863306"/>
              <a:gd name="connsiteY0" fmla="*/ 0 h 1880559"/>
              <a:gd name="connsiteX1" fmla="*/ 0 w 1863306"/>
              <a:gd name="connsiteY1" fmla="*/ 1233578 h 1880559"/>
              <a:gd name="connsiteX2" fmla="*/ 871268 w 1863306"/>
              <a:gd name="connsiteY2" fmla="*/ 1552755 h 1880559"/>
              <a:gd name="connsiteX3" fmla="*/ 1130060 w 1863306"/>
              <a:gd name="connsiteY3" fmla="*/ 871268 h 1880559"/>
              <a:gd name="connsiteX4" fmla="*/ 1656272 w 1863306"/>
              <a:gd name="connsiteY4" fmla="*/ 1069676 h 1880559"/>
              <a:gd name="connsiteX5" fmla="*/ 1397479 w 1863306"/>
              <a:gd name="connsiteY5" fmla="*/ 1725283 h 1880559"/>
              <a:gd name="connsiteX6" fmla="*/ 1863306 w 1863306"/>
              <a:gd name="connsiteY6" fmla="*/ 1880559 h 1880559"/>
              <a:gd name="connsiteX7" fmla="*/ 1863306 w 1863306"/>
              <a:gd name="connsiteY7" fmla="*/ 319178 h 1880559"/>
              <a:gd name="connsiteX8" fmla="*/ 1026543 w 1863306"/>
              <a:gd name="connsiteY8" fmla="*/ 25879 h 1880559"/>
              <a:gd name="connsiteX9" fmla="*/ 457200 w 1863306"/>
              <a:gd name="connsiteY9" fmla="*/ 0 h 1880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3306" h="1880559">
                <a:moveTo>
                  <a:pt x="457200" y="0"/>
                </a:moveTo>
                <a:lnTo>
                  <a:pt x="0" y="1233578"/>
                </a:lnTo>
                <a:lnTo>
                  <a:pt x="871268" y="1552755"/>
                </a:lnTo>
                <a:lnTo>
                  <a:pt x="1130060" y="871268"/>
                </a:lnTo>
                <a:lnTo>
                  <a:pt x="1656272" y="1069676"/>
                </a:lnTo>
                <a:lnTo>
                  <a:pt x="1397479" y="1725283"/>
                </a:lnTo>
                <a:lnTo>
                  <a:pt x="1863306" y="1880559"/>
                </a:lnTo>
                <a:lnTo>
                  <a:pt x="1863306" y="319178"/>
                </a:lnTo>
                <a:lnTo>
                  <a:pt x="1026543" y="25879"/>
                </a:lnTo>
                <a:lnTo>
                  <a:pt x="4572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1E23F04E-2DA9-41A1-AC18-33C606AE48A8}"/>
              </a:ext>
            </a:extLst>
          </p:cNvPr>
          <p:cNvSpPr/>
          <p:nvPr/>
        </p:nvSpPr>
        <p:spPr>
          <a:xfrm>
            <a:off x="20844689" y="13530270"/>
            <a:ext cx="5583274" cy="7702470"/>
          </a:xfrm>
          <a:custGeom>
            <a:avLst/>
            <a:gdLst>
              <a:gd name="connsiteX0" fmla="*/ 112143 w 1181819"/>
              <a:gd name="connsiteY0" fmla="*/ 0 h 1630392"/>
              <a:gd name="connsiteX1" fmla="*/ 0 w 1181819"/>
              <a:gd name="connsiteY1" fmla="*/ 681487 h 1630392"/>
              <a:gd name="connsiteX2" fmla="*/ 414068 w 1181819"/>
              <a:gd name="connsiteY2" fmla="*/ 1440611 h 1630392"/>
              <a:gd name="connsiteX3" fmla="*/ 888521 w 1181819"/>
              <a:gd name="connsiteY3" fmla="*/ 1630392 h 1630392"/>
              <a:gd name="connsiteX4" fmla="*/ 1181819 w 1181819"/>
              <a:gd name="connsiteY4" fmla="*/ 836762 h 1630392"/>
              <a:gd name="connsiteX5" fmla="*/ 1026543 w 1181819"/>
              <a:gd name="connsiteY5" fmla="*/ 336430 h 1630392"/>
              <a:gd name="connsiteX6" fmla="*/ 112143 w 1181819"/>
              <a:gd name="connsiteY6" fmla="*/ 0 h 163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819" h="1630392">
                <a:moveTo>
                  <a:pt x="112143" y="0"/>
                </a:moveTo>
                <a:lnTo>
                  <a:pt x="0" y="681487"/>
                </a:lnTo>
                <a:lnTo>
                  <a:pt x="414068" y="1440611"/>
                </a:lnTo>
                <a:lnTo>
                  <a:pt x="888521" y="1630392"/>
                </a:lnTo>
                <a:lnTo>
                  <a:pt x="1181819" y="836762"/>
                </a:lnTo>
                <a:lnTo>
                  <a:pt x="1026543" y="336430"/>
                </a:lnTo>
                <a:lnTo>
                  <a:pt x="11214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12268FDF-F51F-4DE5-8E41-E5D3A3678C5F}"/>
              </a:ext>
            </a:extLst>
          </p:cNvPr>
          <p:cNvSpPr/>
          <p:nvPr/>
        </p:nvSpPr>
        <p:spPr>
          <a:xfrm>
            <a:off x="20355643" y="8599070"/>
            <a:ext cx="11696346" cy="3830859"/>
          </a:xfrm>
          <a:custGeom>
            <a:avLst/>
            <a:gdLst>
              <a:gd name="connsiteX0" fmla="*/ 0 w 2475781"/>
              <a:gd name="connsiteY0" fmla="*/ 0 h 810883"/>
              <a:gd name="connsiteX1" fmla="*/ 2182483 w 2475781"/>
              <a:gd name="connsiteY1" fmla="*/ 810883 h 810883"/>
              <a:gd name="connsiteX2" fmla="*/ 2475781 w 2475781"/>
              <a:gd name="connsiteY2" fmla="*/ 0 h 810883"/>
              <a:gd name="connsiteX3" fmla="*/ 0 w 2475781"/>
              <a:gd name="connsiteY3" fmla="*/ 0 h 81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781" h="810883">
                <a:moveTo>
                  <a:pt x="0" y="0"/>
                </a:moveTo>
                <a:lnTo>
                  <a:pt x="2182483" y="810883"/>
                </a:lnTo>
                <a:lnTo>
                  <a:pt x="247578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32" name="フローチャート: 結合子 31">
            <a:extLst>
              <a:ext uri="{FF2B5EF4-FFF2-40B4-BE49-F238E27FC236}">
                <a16:creationId xmlns:a16="http://schemas.microsoft.com/office/drawing/2014/main" id="{C510C428-534A-48B5-8B56-299D7BD21600}"/>
              </a:ext>
            </a:extLst>
          </p:cNvPr>
          <p:cNvSpPr/>
          <p:nvPr/>
        </p:nvSpPr>
        <p:spPr>
          <a:xfrm>
            <a:off x="28464018" y="24947456"/>
            <a:ext cx="850375" cy="850375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1991" tIns="215995" rIns="431991" bIns="215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C93E41C-8217-428C-B91E-D2EBE0833BF8}"/>
              </a:ext>
            </a:extLst>
          </p:cNvPr>
          <p:cNvSpPr txBox="1"/>
          <p:nvPr/>
        </p:nvSpPr>
        <p:spPr>
          <a:xfrm>
            <a:off x="29721032" y="24533331"/>
            <a:ext cx="9812932" cy="204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559"/>
              </a:lnSpc>
            </a:pPr>
            <a:r>
              <a:rPr lang="en-US" altLang="ja-JP" sz="8000" dirty="0">
                <a:solidFill>
                  <a:srgbClr val="C00000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Starting position of </a:t>
            </a:r>
          </a:p>
          <a:p>
            <a:pPr>
              <a:lnSpc>
                <a:spcPts val="7559"/>
              </a:lnSpc>
            </a:pPr>
            <a:r>
              <a:rPr lang="en-US" altLang="ja-JP" sz="8000" dirty="0">
                <a:solidFill>
                  <a:srgbClr val="C00000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DR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2344F63-8AA2-40AB-ABC5-ACB93E342769}"/>
              </a:ext>
            </a:extLst>
          </p:cNvPr>
          <p:cNvSpPr txBox="1"/>
          <p:nvPr/>
        </p:nvSpPr>
        <p:spPr>
          <a:xfrm>
            <a:off x="27563963" y="9372718"/>
            <a:ext cx="3076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200" dirty="0">
                <a:latin typeface="Gill Sans MT" panose="020B0502020104020203" pitchFamily="34" charset="0"/>
                <a:cs typeface="Times New Roman" panose="02020603050405020304" pitchFamily="18" charset="0"/>
              </a:rPr>
              <a:t>M3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6A46DB9-0362-4D8F-949D-89B38F57C0E0}"/>
              </a:ext>
            </a:extLst>
          </p:cNvPr>
          <p:cNvSpPr txBox="1"/>
          <p:nvPr/>
        </p:nvSpPr>
        <p:spPr>
          <a:xfrm>
            <a:off x="22360417" y="16620612"/>
            <a:ext cx="2591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200" dirty="0">
                <a:latin typeface="Gill Sans MT" panose="020B0502020104020203" pitchFamily="34" charset="0"/>
                <a:cs typeface="Times New Roman" panose="02020603050405020304" pitchFamily="18" charset="0"/>
              </a:rPr>
              <a:t>M4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9750BE4-42DE-41F1-9D7A-C55DC4D2B4E9}"/>
              </a:ext>
            </a:extLst>
          </p:cNvPr>
          <p:cNvSpPr txBox="1"/>
          <p:nvPr/>
        </p:nvSpPr>
        <p:spPr>
          <a:xfrm>
            <a:off x="30986841" y="21096944"/>
            <a:ext cx="2210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200" dirty="0">
                <a:latin typeface="Gill Sans MT" panose="020B0502020104020203" pitchFamily="34" charset="0"/>
                <a:cs typeface="Times New Roman" panose="02020603050405020304" pitchFamily="18" charset="0"/>
              </a:rPr>
              <a:t>U5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DECF3D6-D7E3-4A75-8E6E-76610F63CD08}"/>
              </a:ext>
            </a:extLst>
          </p:cNvPr>
          <p:cNvSpPr txBox="1"/>
          <p:nvPr/>
        </p:nvSpPr>
        <p:spPr>
          <a:xfrm>
            <a:off x="39067748" y="10932527"/>
            <a:ext cx="2384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200" dirty="0">
                <a:latin typeface="Gill Sans MT" panose="020B0502020104020203" pitchFamily="34" charset="0"/>
                <a:cs typeface="Times New Roman" panose="02020603050405020304" pitchFamily="18" charset="0"/>
              </a:rPr>
              <a:t>S2</a:t>
            </a:r>
          </a:p>
        </p:txBody>
      </p:sp>
      <p:sp>
        <p:nvSpPr>
          <p:cNvPr id="38" name="フローチャート: 結合子 37">
            <a:extLst>
              <a:ext uri="{FF2B5EF4-FFF2-40B4-BE49-F238E27FC236}">
                <a16:creationId xmlns:a16="http://schemas.microsoft.com/office/drawing/2014/main" id="{E8456E28-AE59-46FE-85EC-74CF920FC4EE}"/>
              </a:ext>
            </a:extLst>
          </p:cNvPr>
          <p:cNvSpPr/>
          <p:nvPr/>
        </p:nvSpPr>
        <p:spPr>
          <a:xfrm>
            <a:off x="41900678" y="23582394"/>
            <a:ext cx="2101933" cy="210281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1991" tIns="215995" rIns="431991" bIns="215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A0664E98-4068-4585-8E72-F1A4F6FEB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1945" y="23752027"/>
            <a:ext cx="1080874" cy="1810817"/>
          </a:xfrm>
          <a:prstGeom prst="rect">
            <a:avLst/>
          </a:prstGeom>
        </p:spPr>
      </p:pic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12440844-0EE4-41C2-9B2B-425AB4F121F5}"/>
              </a:ext>
            </a:extLst>
          </p:cNvPr>
          <p:cNvCxnSpPr/>
          <p:nvPr/>
        </p:nvCxnSpPr>
        <p:spPr>
          <a:xfrm flipH="1" flipV="1">
            <a:off x="41444761" y="27109220"/>
            <a:ext cx="3013738" cy="5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1791F56-0139-4BF7-A8F5-375BDEBA3CD1}"/>
              </a:ext>
            </a:extLst>
          </p:cNvPr>
          <p:cNvSpPr txBox="1"/>
          <p:nvPr/>
        </p:nvSpPr>
        <p:spPr>
          <a:xfrm>
            <a:off x="41437422" y="25957877"/>
            <a:ext cx="3028445" cy="125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559" dirty="0">
                <a:latin typeface="Gill Sans MT" panose="020B0502020104020203" pitchFamily="34" charset="0"/>
                <a:cs typeface="Times New Roman" panose="02020603050405020304" pitchFamily="18" charset="0"/>
              </a:rPr>
              <a:t>20m</a:t>
            </a:r>
          </a:p>
        </p:txBody>
      </p:sp>
      <p:sp>
        <p:nvSpPr>
          <p:cNvPr id="42" name="二等辺三角形 41">
            <a:extLst>
              <a:ext uri="{FF2B5EF4-FFF2-40B4-BE49-F238E27FC236}">
                <a16:creationId xmlns:a16="http://schemas.microsoft.com/office/drawing/2014/main" id="{AAD8F5DD-DF50-49A5-93C6-2C6122C27BB4}"/>
              </a:ext>
            </a:extLst>
          </p:cNvPr>
          <p:cNvSpPr/>
          <p:nvPr/>
        </p:nvSpPr>
        <p:spPr>
          <a:xfrm rot="10159673">
            <a:off x="21771642" y="19393291"/>
            <a:ext cx="11703182" cy="6410765"/>
          </a:xfrm>
          <a:prstGeom prst="triangle">
            <a:avLst>
              <a:gd name="adj" fmla="val 4373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0EE0650D-94EC-4942-9D0F-7151FCEFC7A2}"/>
              </a:ext>
            </a:extLst>
          </p:cNvPr>
          <p:cNvCxnSpPr>
            <a:cxnSpLocks/>
          </p:cNvCxnSpPr>
          <p:nvPr/>
        </p:nvCxnSpPr>
        <p:spPr>
          <a:xfrm rot="5520000">
            <a:off x="28531873" y="24114046"/>
            <a:ext cx="1798392" cy="960735"/>
          </a:xfrm>
          <a:prstGeom prst="line">
            <a:avLst/>
          </a:prstGeom>
          <a:ln w="1143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61B23E52-7008-4F15-BD73-527922E464EE}"/>
              </a:ext>
            </a:extLst>
          </p:cNvPr>
          <p:cNvCxnSpPr>
            <a:cxnSpLocks/>
          </p:cNvCxnSpPr>
          <p:nvPr/>
        </p:nvCxnSpPr>
        <p:spPr>
          <a:xfrm rot="300000">
            <a:off x="27200583" y="24453662"/>
            <a:ext cx="1798392" cy="960735"/>
          </a:xfrm>
          <a:prstGeom prst="line">
            <a:avLst/>
          </a:prstGeom>
          <a:ln w="1143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5" name="図 44">
            <a:extLst>
              <a:ext uri="{FF2B5EF4-FFF2-40B4-BE49-F238E27FC236}">
                <a16:creationId xmlns:a16="http://schemas.microsoft.com/office/drawing/2014/main" id="{9A216F29-3314-43F7-9BBD-5EED76C806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1970" y="8599058"/>
            <a:ext cx="18094700" cy="14537920"/>
          </a:xfrm>
          <a:prstGeom prst="rect">
            <a:avLst/>
          </a:prstGeom>
        </p:spPr>
      </p:pic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4831C2EB-E465-4544-BA9B-4AD5252ED9FB}"/>
              </a:ext>
            </a:extLst>
          </p:cNvPr>
          <p:cNvSpPr/>
          <p:nvPr/>
        </p:nvSpPr>
        <p:spPr>
          <a:xfrm rot="21201716">
            <a:off x="5415924" y="14139577"/>
            <a:ext cx="2037687" cy="1552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B0FD5EC2-0DDC-4F06-8E50-D4AE82FE0A66}"/>
              </a:ext>
            </a:extLst>
          </p:cNvPr>
          <p:cNvCxnSpPr>
            <a:cxnSpLocks/>
          </p:cNvCxnSpPr>
          <p:nvPr/>
        </p:nvCxnSpPr>
        <p:spPr>
          <a:xfrm flipV="1">
            <a:off x="7536504" y="8517551"/>
            <a:ext cx="12696872" cy="5487505"/>
          </a:xfrm>
          <a:prstGeom prst="straightConnector1">
            <a:avLst/>
          </a:prstGeom>
          <a:ln w="76200">
            <a:solidFill>
              <a:srgbClr val="7030A0"/>
            </a:solidFill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1D1C2C45-8DFF-4418-8B1E-2E874DD38951}"/>
              </a:ext>
            </a:extLst>
          </p:cNvPr>
          <p:cNvCxnSpPr>
            <a:cxnSpLocks/>
          </p:cNvCxnSpPr>
          <p:nvPr/>
        </p:nvCxnSpPr>
        <p:spPr>
          <a:xfrm>
            <a:off x="7618007" y="15505043"/>
            <a:ext cx="12656127" cy="12085305"/>
          </a:xfrm>
          <a:prstGeom prst="straightConnector1">
            <a:avLst/>
          </a:prstGeom>
          <a:ln w="76200">
            <a:solidFill>
              <a:srgbClr val="7030A0"/>
            </a:solidFill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928020F-22D7-421A-9DD9-00CDE393EC52}"/>
              </a:ext>
            </a:extLst>
          </p:cNvPr>
          <p:cNvSpPr txBox="1"/>
          <p:nvPr/>
        </p:nvSpPr>
        <p:spPr>
          <a:xfrm>
            <a:off x="2215880" y="24496122"/>
            <a:ext cx="112253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>
                <a:latin typeface="Gill Sans MT" panose="020B0502020104020203" pitchFamily="34" charset="0"/>
                <a:cs typeface="Times New Roman" panose="02020603050405020304" pitchFamily="18" charset="0"/>
              </a:rPr>
              <a:t>Osaka University</a:t>
            </a:r>
          </a:p>
          <a:p>
            <a:pPr algn="ctr"/>
            <a:r>
              <a:rPr lang="en-US" altLang="ja-JP" sz="8000" dirty="0">
                <a:latin typeface="Gill Sans MT" panose="020B0502020104020203" pitchFamily="34" charset="0"/>
                <a:cs typeface="Times New Roman" panose="02020603050405020304" pitchFamily="18" charset="0"/>
              </a:rPr>
              <a:t>Suita campus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B71B6C99-5741-4449-B22E-8E692D72A240}"/>
              </a:ext>
            </a:extLst>
          </p:cNvPr>
          <p:cNvSpPr/>
          <p:nvPr/>
        </p:nvSpPr>
        <p:spPr>
          <a:xfrm>
            <a:off x="20314879" y="8657181"/>
            <a:ext cx="24814594" cy="18904016"/>
          </a:xfrm>
          <a:prstGeom prst="rect">
            <a:avLst/>
          </a:prstGeom>
          <a:noFill/>
          <a:ln w="152400">
            <a:solidFill>
              <a:srgbClr val="833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1991" tIns="215995" rIns="431991" bIns="215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1871"/>
          </a:p>
        </p:txBody>
      </p:sp>
    </p:spTree>
    <p:extLst>
      <p:ext uri="{BB962C8B-B14F-4D97-AF65-F5344CB8AC3E}">
        <p14:creationId xmlns:p14="http://schemas.microsoft.com/office/powerpoint/2010/main" val="1645290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図 5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50960" y="16251939"/>
            <a:ext cx="21600000" cy="12051808"/>
          </a:xfrm>
          <a:prstGeom prst="rect">
            <a:avLst/>
          </a:prstGeom>
        </p:spPr>
      </p:pic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35E28A76-9110-442C-805F-BBAC99EE9F7B}"/>
              </a:ext>
            </a:extLst>
          </p:cNvPr>
          <p:cNvSpPr/>
          <p:nvPr/>
        </p:nvSpPr>
        <p:spPr>
          <a:xfrm>
            <a:off x="23575618" y="20554122"/>
            <a:ext cx="15743582" cy="4651513"/>
          </a:xfrm>
          <a:custGeom>
            <a:avLst/>
            <a:gdLst>
              <a:gd name="connsiteX0" fmla="*/ 0 w 15743582"/>
              <a:gd name="connsiteY0" fmla="*/ 0 h 4651513"/>
              <a:gd name="connsiteX1" fmla="*/ 0 w 15743582"/>
              <a:gd name="connsiteY1" fmla="*/ 3021495 h 4651513"/>
              <a:gd name="connsiteX2" fmla="*/ 3617843 w 15743582"/>
              <a:gd name="connsiteY2" fmla="*/ 3021495 h 4651513"/>
              <a:gd name="connsiteX3" fmla="*/ 3617843 w 15743582"/>
              <a:gd name="connsiteY3" fmla="*/ 3538330 h 4651513"/>
              <a:gd name="connsiteX4" fmla="*/ 8587409 w 15743582"/>
              <a:gd name="connsiteY4" fmla="*/ 3538330 h 4651513"/>
              <a:gd name="connsiteX5" fmla="*/ 8587409 w 15743582"/>
              <a:gd name="connsiteY5" fmla="*/ 4651513 h 4651513"/>
              <a:gd name="connsiteX6" fmla="*/ 15743582 w 15743582"/>
              <a:gd name="connsiteY6" fmla="*/ 4651513 h 4651513"/>
              <a:gd name="connsiteX7" fmla="*/ 15743582 w 15743582"/>
              <a:gd name="connsiteY7" fmla="*/ 914400 h 4651513"/>
              <a:gd name="connsiteX8" fmla="*/ 11290852 w 15743582"/>
              <a:gd name="connsiteY8" fmla="*/ 914400 h 4651513"/>
              <a:gd name="connsiteX9" fmla="*/ 11290852 w 15743582"/>
              <a:gd name="connsiteY9" fmla="*/ 39756 h 4651513"/>
              <a:gd name="connsiteX10" fmla="*/ 39756 w 15743582"/>
              <a:gd name="connsiteY10" fmla="*/ 39756 h 465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43582" h="4651513">
                <a:moveTo>
                  <a:pt x="0" y="0"/>
                </a:moveTo>
                <a:lnTo>
                  <a:pt x="0" y="3021495"/>
                </a:lnTo>
                <a:lnTo>
                  <a:pt x="3617843" y="3021495"/>
                </a:lnTo>
                <a:lnTo>
                  <a:pt x="3617843" y="3538330"/>
                </a:lnTo>
                <a:lnTo>
                  <a:pt x="8587409" y="3538330"/>
                </a:lnTo>
                <a:lnTo>
                  <a:pt x="8587409" y="4651513"/>
                </a:lnTo>
                <a:lnTo>
                  <a:pt x="15743582" y="4651513"/>
                </a:lnTo>
                <a:lnTo>
                  <a:pt x="15743582" y="914400"/>
                </a:lnTo>
                <a:lnTo>
                  <a:pt x="11290852" y="914400"/>
                </a:lnTo>
                <a:lnTo>
                  <a:pt x="11290852" y="39756"/>
                </a:lnTo>
                <a:lnTo>
                  <a:pt x="39756" y="39756"/>
                </a:lnTo>
              </a:path>
            </a:pathLst>
          </a:cu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348CE4C-63AA-4E65-9738-2BF21C54C160}"/>
              </a:ext>
            </a:extLst>
          </p:cNvPr>
          <p:cNvSpPr/>
          <p:nvPr/>
        </p:nvSpPr>
        <p:spPr>
          <a:xfrm>
            <a:off x="42420657" y="21635785"/>
            <a:ext cx="2657041" cy="4888978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9392" y="2625311"/>
            <a:ext cx="21600000" cy="1211381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9392" y="16251939"/>
            <a:ext cx="21600000" cy="1205180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50966" y="2591955"/>
            <a:ext cx="21600000" cy="1215485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261040" y="14656292"/>
            <a:ext cx="5756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7200" dirty="0">
                <a:latin typeface="Gill Sans MT" panose="020B0502020104020203" pitchFamily="34" charset="0"/>
                <a:cs typeface="Times New Roman" panose="02020603050405020304" pitchFamily="18" charset="0"/>
              </a:rPr>
              <a:t>(a) Input image</a:t>
            </a:r>
            <a:endParaRPr lang="ja-JP" altLang="en-US" sz="72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920234" y="14699165"/>
            <a:ext cx="88614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7200" dirty="0">
                <a:latin typeface="Gill Sans MT" panose="020B0502020104020203" pitchFamily="34" charset="0"/>
                <a:cs typeface="Times New Roman" panose="02020603050405020304" pitchFamily="18" charset="0"/>
              </a:rPr>
              <a:t>(b) Blurred mask image</a:t>
            </a:r>
            <a:endParaRPr lang="ja-JP" altLang="en-US" sz="72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592862" y="28235625"/>
            <a:ext cx="5093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7200" dirty="0">
                <a:latin typeface="Gill Sans MT" panose="020B0502020104020203" pitchFamily="34" charset="0"/>
                <a:cs typeface="Times New Roman" panose="02020603050405020304" pitchFamily="18" charset="0"/>
              </a:rPr>
              <a:t>(c) DR image</a:t>
            </a:r>
            <a:endParaRPr lang="ja-JP" altLang="en-US" sz="72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5601278" y="28235625"/>
            <a:ext cx="17499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200" dirty="0">
                <a:latin typeface="Gill Sans MT" panose="020B0502020104020203" pitchFamily="34" charset="0"/>
                <a:cs typeface="Times New Roman" panose="02020603050405020304" pitchFamily="18" charset="0"/>
              </a:rPr>
              <a:t>(d) Removal area </a:t>
            </a:r>
          </a:p>
          <a:p>
            <a:pPr algn="ctr"/>
            <a:r>
              <a:rPr lang="en-US" altLang="ja-JP" sz="7200" dirty="0">
                <a:latin typeface="Gill Sans MT" panose="020B0502020104020203" pitchFamily="34" charset="0"/>
                <a:cs typeface="Times New Roman" panose="02020603050405020304" pitchFamily="18" charset="0"/>
              </a:rPr>
              <a:t>(Red line: boundary between the input image and projected background)</a:t>
            </a:r>
            <a:endParaRPr lang="ja-JP" altLang="en-US" sz="72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48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A4A8BAD3-68C6-4C80-A7CC-CFD14248CCAF}"/>
              </a:ext>
            </a:extLst>
          </p:cNvPr>
          <p:cNvSpPr/>
          <p:nvPr/>
        </p:nvSpPr>
        <p:spPr>
          <a:xfrm>
            <a:off x="20314881" y="8657181"/>
            <a:ext cx="24814594" cy="18904016"/>
          </a:xfrm>
          <a:prstGeom prst="rect">
            <a:avLst/>
          </a:prstGeom>
          <a:solidFill>
            <a:srgbClr val="F0F0DC"/>
          </a:solidFill>
          <a:ln w="34925">
            <a:solidFill>
              <a:srgbClr val="833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1991" tIns="215995" rIns="431991" bIns="215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1871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069BB36-3D0D-437D-A464-4E6E9898410B}"/>
              </a:ext>
            </a:extLst>
          </p:cNvPr>
          <p:cNvSpPr/>
          <p:nvPr/>
        </p:nvSpPr>
        <p:spPr>
          <a:xfrm rot="1598308">
            <a:off x="16559172" y="10717184"/>
            <a:ext cx="7579222" cy="3097250"/>
          </a:xfrm>
          <a:prstGeom prst="rect">
            <a:avLst/>
          </a:prstGeom>
          <a:solidFill>
            <a:srgbClr val="DEDED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556" tIns="127556" rIns="127556" bIns="127556" rtlCol="0" anchor="ctr"/>
          <a:lstStyle/>
          <a:p>
            <a:pPr algn="ctr"/>
            <a:endParaRPr lang="ja-JP" altLang="en-US" sz="944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739EA38-E338-4964-8570-F0F6843BF9B6}"/>
              </a:ext>
            </a:extLst>
          </p:cNvPr>
          <p:cNvSpPr/>
          <p:nvPr/>
        </p:nvSpPr>
        <p:spPr>
          <a:xfrm rot="12499542">
            <a:off x="10085680" y="13339635"/>
            <a:ext cx="14083575" cy="1107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449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0EC10CF6-97B7-489E-AB20-F68AA66B67BA}"/>
              </a:ext>
            </a:extLst>
          </p:cNvPr>
          <p:cNvCxnSpPr/>
          <p:nvPr/>
        </p:nvCxnSpPr>
        <p:spPr>
          <a:xfrm>
            <a:off x="19900236" y="14837386"/>
            <a:ext cx="3350926" cy="163550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FD800655-F41F-4F01-A939-81BA2390F042}"/>
              </a:ext>
            </a:extLst>
          </p:cNvPr>
          <p:cNvSpPr/>
          <p:nvPr/>
        </p:nvSpPr>
        <p:spPr>
          <a:xfrm rot="1790730">
            <a:off x="21172640" y="1313407"/>
            <a:ext cx="3283572" cy="8637897"/>
          </a:xfrm>
          <a:prstGeom prst="rect">
            <a:avLst/>
          </a:prstGeom>
          <a:solidFill>
            <a:srgbClr val="DEDED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449" dirty="0"/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B28927F9-01D1-4BEB-B3C6-B658A8658C52}"/>
              </a:ext>
            </a:extLst>
          </p:cNvPr>
          <p:cNvSpPr/>
          <p:nvPr/>
        </p:nvSpPr>
        <p:spPr>
          <a:xfrm>
            <a:off x="19259438" y="2200704"/>
            <a:ext cx="1014686" cy="21506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6A5CE11-01F0-4544-A403-CFE867C13AD2}"/>
              </a:ext>
            </a:extLst>
          </p:cNvPr>
          <p:cNvSpPr/>
          <p:nvPr/>
        </p:nvSpPr>
        <p:spPr>
          <a:xfrm rot="1679626">
            <a:off x="34034028" y="15766666"/>
            <a:ext cx="4061448" cy="74215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556" tIns="127556" rIns="127556" bIns="127556" rtlCol="0" anchor="ctr"/>
          <a:lstStyle/>
          <a:p>
            <a:pPr algn="ctr"/>
            <a:endParaRPr lang="ja-JP" altLang="en-US" sz="944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角丸四角形 4">
            <a:extLst>
              <a:ext uri="{FF2B5EF4-FFF2-40B4-BE49-F238E27FC236}">
                <a16:creationId xmlns:a16="http://schemas.microsoft.com/office/drawing/2014/main" id="{D105A994-76F9-4B82-B624-89865114BEC9}"/>
              </a:ext>
            </a:extLst>
          </p:cNvPr>
          <p:cNvSpPr/>
          <p:nvPr/>
        </p:nvSpPr>
        <p:spPr>
          <a:xfrm rot="1647827">
            <a:off x="38559112" y="21564157"/>
            <a:ext cx="5168433" cy="8587970"/>
          </a:xfrm>
          <a:prstGeom prst="roundRect">
            <a:avLst>
              <a:gd name="adj" fmla="val 32189"/>
            </a:avLst>
          </a:prstGeom>
          <a:solidFill>
            <a:srgbClr val="DEDED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449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BA63232-092D-444C-A97A-5B4E187D6674}"/>
              </a:ext>
            </a:extLst>
          </p:cNvPr>
          <p:cNvSpPr/>
          <p:nvPr/>
        </p:nvSpPr>
        <p:spPr>
          <a:xfrm rot="5400000">
            <a:off x="26333552" y="20646692"/>
            <a:ext cx="3598192" cy="84849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556" tIns="127556" rIns="127556" bIns="127556" rtlCol="0" anchor="ctr"/>
          <a:lstStyle/>
          <a:p>
            <a:pPr algn="ctr"/>
            <a:endParaRPr lang="ja-JP" altLang="en-US" sz="944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280F460-AAFE-4DFB-BAC3-DFAA563EE679}"/>
              </a:ext>
            </a:extLst>
          </p:cNvPr>
          <p:cNvSpPr/>
          <p:nvPr/>
        </p:nvSpPr>
        <p:spPr>
          <a:xfrm rot="1764380">
            <a:off x="32416256" y="22027132"/>
            <a:ext cx="1782074" cy="25108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556" tIns="127556" rIns="127556" bIns="127556" rtlCol="0" anchor="ctr"/>
          <a:lstStyle/>
          <a:p>
            <a:pPr algn="ctr"/>
            <a:endParaRPr lang="ja-JP" altLang="en-US" sz="944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5FBC13E-977E-42A0-8572-7191DD7A6330}"/>
              </a:ext>
            </a:extLst>
          </p:cNvPr>
          <p:cNvSpPr/>
          <p:nvPr/>
        </p:nvSpPr>
        <p:spPr>
          <a:xfrm rot="5400000">
            <a:off x="31405904" y="23109966"/>
            <a:ext cx="2247924" cy="25108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556" tIns="127556" rIns="127556" bIns="127556" rtlCol="0" anchor="ctr"/>
          <a:lstStyle/>
          <a:p>
            <a:pPr algn="ctr"/>
            <a:endParaRPr lang="ja-JP" altLang="en-US" sz="944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8CC8A9A-09F7-4899-8F82-4AEE75536C6B}"/>
              </a:ext>
            </a:extLst>
          </p:cNvPr>
          <p:cNvCxnSpPr/>
          <p:nvPr/>
        </p:nvCxnSpPr>
        <p:spPr>
          <a:xfrm>
            <a:off x="32347056" y="25489320"/>
            <a:ext cx="143823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40C282D-DE53-4D95-8450-7EFEB3C38817}"/>
              </a:ext>
            </a:extLst>
          </p:cNvPr>
          <p:cNvCxnSpPr/>
          <p:nvPr/>
        </p:nvCxnSpPr>
        <p:spPr>
          <a:xfrm flipH="1">
            <a:off x="32347021" y="22043912"/>
            <a:ext cx="599042" cy="104617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0BD3B94-9724-47F9-A381-F292B0905BD8}"/>
              </a:ext>
            </a:extLst>
          </p:cNvPr>
          <p:cNvCxnSpPr/>
          <p:nvPr/>
        </p:nvCxnSpPr>
        <p:spPr>
          <a:xfrm flipV="1">
            <a:off x="33785256" y="24311003"/>
            <a:ext cx="0" cy="117832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71A51D0-4C12-4DEA-819A-D97D75584815}"/>
              </a:ext>
            </a:extLst>
          </p:cNvPr>
          <p:cNvCxnSpPr/>
          <p:nvPr/>
        </p:nvCxnSpPr>
        <p:spPr>
          <a:xfrm flipV="1">
            <a:off x="33785277" y="22792176"/>
            <a:ext cx="759938" cy="151882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DEFD21C-395E-4F13-8ED4-0EA09D276069}"/>
              </a:ext>
            </a:extLst>
          </p:cNvPr>
          <p:cNvSpPr/>
          <p:nvPr/>
        </p:nvSpPr>
        <p:spPr>
          <a:xfrm rot="1710895">
            <a:off x="25395836" y="12381945"/>
            <a:ext cx="2408305" cy="6353326"/>
          </a:xfrm>
          <a:prstGeom prst="rect">
            <a:avLst/>
          </a:prstGeom>
          <a:solidFill>
            <a:srgbClr val="DEDED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556" tIns="127556" rIns="127556" bIns="127556" rtlCol="0" anchor="ctr"/>
          <a:lstStyle/>
          <a:p>
            <a:pPr algn="ctr"/>
            <a:endParaRPr lang="ja-JP" altLang="en-US" sz="944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12AC896-FA52-40D9-9541-18FDB30CD33B}"/>
              </a:ext>
            </a:extLst>
          </p:cNvPr>
          <p:cNvSpPr/>
          <p:nvPr/>
        </p:nvSpPr>
        <p:spPr>
          <a:xfrm rot="5791063">
            <a:off x="20104876" y="28900760"/>
            <a:ext cx="5169921" cy="98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449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1211B8F-77D7-43E2-9294-C35FFDC2EB4C}"/>
              </a:ext>
            </a:extLst>
          </p:cNvPr>
          <p:cNvSpPr/>
          <p:nvPr/>
        </p:nvSpPr>
        <p:spPr>
          <a:xfrm rot="5400000">
            <a:off x="18317468" y="21765280"/>
            <a:ext cx="9350005" cy="949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556" tIns="127556" rIns="127556" bIns="127556" rtlCol="0" anchor="ctr"/>
          <a:lstStyle/>
          <a:p>
            <a:pPr algn="ctr"/>
            <a:endParaRPr lang="ja-JP" altLang="en-US" sz="944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8685997-51E1-4AB6-BFA4-CDDD0A54FE81}"/>
              </a:ext>
            </a:extLst>
          </p:cNvPr>
          <p:cNvSpPr/>
          <p:nvPr/>
        </p:nvSpPr>
        <p:spPr>
          <a:xfrm rot="7186584">
            <a:off x="19232890" y="10558540"/>
            <a:ext cx="15331482" cy="100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449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78FA0BF-2C2B-4BD9-BD68-52A08C4EE2CB}"/>
              </a:ext>
            </a:extLst>
          </p:cNvPr>
          <p:cNvSpPr/>
          <p:nvPr/>
        </p:nvSpPr>
        <p:spPr>
          <a:xfrm rot="1705256">
            <a:off x="25818314" y="15413909"/>
            <a:ext cx="28167151" cy="1461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449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AA88F807-8858-4D4E-BC11-53D94386808F}"/>
              </a:ext>
            </a:extLst>
          </p:cNvPr>
          <p:cNvCxnSpPr/>
          <p:nvPr/>
        </p:nvCxnSpPr>
        <p:spPr>
          <a:xfrm>
            <a:off x="27812252" y="10375551"/>
            <a:ext cx="23959122" cy="1301647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42511B10-4A06-4366-9C81-6BBF3A29BA35}"/>
              </a:ext>
            </a:extLst>
          </p:cNvPr>
          <p:cNvCxnSpPr/>
          <p:nvPr/>
        </p:nvCxnSpPr>
        <p:spPr>
          <a:xfrm>
            <a:off x="28443795" y="9153536"/>
            <a:ext cx="23346129" cy="1268344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5A7FB721-D17C-4BB7-A4ED-B761BAC2A59F}"/>
              </a:ext>
            </a:extLst>
          </p:cNvPr>
          <p:cNvCxnSpPr/>
          <p:nvPr/>
        </p:nvCxnSpPr>
        <p:spPr>
          <a:xfrm flipV="1">
            <a:off x="22985472" y="26670035"/>
            <a:ext cx="499969" cy="513681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9721F5D5-92DE-4B4E-BCEE-DD9734D7259F}"/>
              </a:ext>
            </a:extLst>
          </p:cNvPr>
          <p:cNvCxnSpPr/>
          <p:nvPr/>
        </p:nvCxnSpPr>
        <p:spPr>
          <a:xfrm flipV="1">
            <a:off x="22503267" y="17470619"/>
            <a:ext cx="15009" cy="919494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7174ACE-895E-4440-88F1-ACED50A65EC7}"/>
              </a:ext>
            </a:extLst>
          </p:cNvPr>
          <p:cNvCxnSpPr/>
          <p:nvPr/>
        </p:nvCxnSpPr>
        <p:spPr>
          <a:xfrm flipV="1">
            <a:off x="23477336" y="17996687"/>
            <a:ext cx="43180" cy="866889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628403EB-6DF9-4AA7-B85C-5FBF04767B7C}"/>
              </a:ext>
            </a:extLst>
          </p:cNvPr>
          <p:cNvCxnSpPr/>
          <p:nvPr/>
        </p:nvCxnSpPr>
        <p:spPr>
          <a:xfrm flipV="1">
            <a:off x="23544759" y="10375511"/>
            <a:ext cx="4267498" cy="764072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B18B7F00-F2D2-47C5-801E-365EE50961C7}"/>
              </a:ext>
            </a:extLst>
          </p:cNvPr>
          <p:cNvCxnSpPr/>
          <p:nvPr/>
        </p:nvCxnSpPr>
        <p:spPr>
          <a:xfrm flipV="1">
            <a:off x="23230902" y="7974496"/>
            <a:ext cx="4768723" cy="853814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6E47E4C3-76BC-4074-81E1-0D04FD5245A1}"/>
              </a:ext>
            </a:extLst>
          </p:cNvPr>
          <p:cNvCxnSpPr/>
          <p:nvPr/>
        </p:nvCxnSpPr>
        <p:spPr>
          <a:xfrm>
            <a:off x="20239413" y="16199285"/>
            <a:ext cx="2249681" cy="128315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BD864571-6FDF-44F3-A843-F94611ACD0F5}"/>
              </a:ext>
            </a:extLst>
          </p:cNvPr>
          <p:cNvCxnSpPr/>
          <p:nvPr/>
        </p:nvCxnSpPr>
        <p:spPr>
          <a:xfrm flipV="1">
            <a:off x="22010814" y="26682710"/>
            <a:ext cx="499969" cy="513681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1732D581-8C29-420E-AF1C-F105D45E0AC7}"/>
              </a:ext>
            </a:extLst>
          </p:cNvPr>
          <p:cNvCxnSpPr/>
          <p:nvPr/>
        </p:nvCxnSpPr>
        <p:spPr>
          <a:xfrm flipV="1">
            <a:off x="28528674" y="8215832"/>
            <a:ext cx="529486" cy="94801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59A8C0F-FB26-43C9-8081-4C092DE1078C}"/>
              </a:ext>
            </a:extLst>
          </p:cNvPr>
          <p:cNvSpPr/>
          <p:nvPr/>
        </p:nvSpPr>
        <p:spPr>
          <a:xfrm rot="249534">
            <a:off x="30614389" y="14287845"/>
            <a:ext cx="2933884" cy="2589732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556" tIns="127556" rIns="127556" bIns="127556" rtlCol="0" anchor="ctr"/>
          <a:lstStyle/>
          <a:p>
            <a:pPr algn="ctr"/>
            <a:endParaRPr lang="ja-JP" altLang="en-US" sz="944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4844CCA-1A63-4E6A-8912-B0DE76748324}"/>
              </a:ext>
            </a:extLst>
          </p:cNvPr>
          <p:cNvSpPr txBox="1"/>
          <p:nvPr/>
        </p:nvSpPr>
        <p:spPr>
          <a:xfrm>
            <a:off x="41923979" y="25794375"/>
            <a:ext cx="1979228" cy="1420870"/>
          </a:xfrm>
          <a:prstGeom prst="rect">
            <a:avLst/>
          </a:prstGeom>
          <a:noFill/>
          <a:ln w="28575">
            <a:noFill/>
          </a:ln>
        </p:spPr>
        <p:txBody>
          <a:bodyPr wrap="none" lIns="127556" tIns="127556" rIns="127556" bIns="127556" rtlCol="0">
            <a:spAutoFit/>
          </a:bodyPr>
          <a:lstStyle/>
          <a:p>
            <a:r>
              <a:rPr lang="en-US" altLang="ja-JP" sz="7559" dirty="0">
                <a:ln w="3175" cmpd="sng">
                  <a:noFill/>
                  <a:prstDash val="solid"/>
                </a:ln>
                <a:latin typeface="Gill Sans MT" panose="020B0502020104020203" pitchFamily="34" charset="0"/>
                <a:cs typeface="Times New Roman" panose="02020603050405020304" pitchFamily="18" charset="0"/>
              </a:rPr>
              <a:t>25m</a:t>
            </a:r>
            <a:endParaRPr lang="ja-JP" altLang="en-US" sz="7559" dirty="0">
              <a:ln w="3175" cmpd="sng">
                <a:noFill/>
                <a:prstDash val="solid"/>
              </a:ln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93FCE994-48F8-4FEB-BCEC-4D59BDD78242}"/>
              </a:ext>
            </a:extLst>
          </p:cNvPr>
          <p:cNvCxnSpPr>
            <a:cxnSpLocks/>
          </p:cNvCxnSpPr>
          <p:nvPr/>
        </p:nvCxnSpPr>
        <p:spPr>
          <a:xfrm flipV="1">
            <a:off x="33648766" y="13871697"/>
            <a:ext cx="1331054" cy="7138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3FFD9491-BF76-4174-82FD-8C7099F0D725}"/>
              </a:ext>
            </a:extLst>
          </p:cNvPr>
          <p:cNvSpPr txBox="1"/>
          <p:nvPr/>
        </p:nvSpPr>
        <p:spPr>
          <a:xfrm>
            <a:off x="25698729" y="14877996"/>
            <a:ext cx="1689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200" dirty="0">
                <a:latin typeface="Gill Sans MT" panose="020B0502020104020203" pitchFamily="34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CA9AF9A9-2DA6-42B5-B640-D3CE9A5878C6}"/>
              </a:ext>
            </a:extLst>
          </p:cNvPr>
          <p:cNvSpPr txBox="1"/>
          <p:nvPr/>
        </p:nvSpPr>
        <p:spPr>
          <a:xfrm>
            <a:off x="38213706" y="22628725"/>
            <a:ext cx="77007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200" dirty="0">
                <a:latin typeface="Gill Sans MT" panose="020B0502020104020203" pitchFamily="34" charset="0"/>
                <a:cs typeface="Times New Roman" panose="02020603050405020304" pitchFamily="18" charset="0"/>
              </a:rPr>
              <a:t>Convention</a:t>
            </a:r>
          </a:p>
          <a:p>
            <a:pPr algn="ctr"/>
            <a:r>
              <a:rPr lang="en-US" altLang="ja-JP" sz="7200" dirty="0">
                <a:latin typeface="Gill Sans MT" panose="020B0502020104020203" pitchFamily="34" charset="0"/>
                <a:cs typeface="Times New Roman" panose="02020603050405020304" pitchFamily="18" charset="0"/>
              </a:rPr>
              <a:t>Center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59B52092-B2C6-49C5-952B-A67825C2F882}"/>
              </a:ext>
            </a:extLst>
          </p:cNvPr>
          <p:cNvSpPr txBox="1"/>
          <p:nvPr/>
        </p:nvSpPr>
        <p:spPr>
          <a:xfrm rot="1646683">
            <a:off x="38508919" y="16625938"/>
            <a:ext cx="6808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Gill Sans MT" panose="020B0502020104020203" pitchFamily="34" charset="0"/>
                <a:cs typeface="Times New Roman" panose="02020603050405020304" pitchFamily="18" charset="0"/>
              </a:rPr>
              <a:t>Poplar Street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3E673177-8521-45C1-BE64-41D1B68C252E}"/>
              </a:ext>
            </a:extLst>
          </p:cNvPr>
          <p:cNvSpPr txBox="1"/>
          <p:nvPr/>
        </p:nvSpPr>
        <p:spPr>
          <a:xfrm>
            <a:off x="34614177" y="12576528"/>
            <a:ext cx="71176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altLang="ja-JP" sz="7200" dirty="0">
                <a:latin typeface="Gill Sans MT" panose="020B0502020104020203" pitchFamily="34" charset="0"/>
                <a:cs typeface="Times New Roman" panose="02020603050405020304" pitchFamily="18" charset="0"/>
              </a:rPr>
              <a:t>Welfare </a:t>
            </a:r>
            <a:r>
              <a:rPr lang="en-US" altLang="ja-JP" sz="7200" dirty="0" err="1">
                <a:latin typeface="Gill Sans MT" panose="020B0502020104020203" pitchFamily="34" charset="0"/>
                <a:cs typeface="Times New Roman" panose="02020603050405020304" pitchFamily="18" charset="0"/>
              </a:rPr>
              <a:t>centre</a:t>
            </a:r>
            <a:endParaRPr lang="en-US" altLang="ja-JP" sz="72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7200"/>
              </a:lnSpc>
            </a:pPr>
            <a:r>
              <a:rPr lang="en-US" altLang="ja-JP" sz="7200" dirty="0">
                <a:latin typeface="Gill Sans MT" panose="020B0502020104020203" pitchFamily="34" charset="0"/>
                <a:cs typeface="Times New Roman" panose="02020603050405020304" pitchFamily="18" charset="0"/>
              </a:rPr>
              <a:t>(</a:t>
            </a:r>
            <a:r>
              <a:rPr lang="en-US" altLang="ja-JP" sz="7200" dirty="0">
                <a:solidFill>
                  <a:srgbClr val="000000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Dismantlement</a:t>
            </a:r>
            <a:r>
              <a:rPr lang="en-US" altLang="ja-JP" sz="7200" dirty="0">
                <a:latin typeface="Gill Sans MT" panose="020B0502020104020203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D774DD31-B936-416B-84C9-48423FACCF4F}"/>
              </a:ext>
            </a:extLst>
          </p:cNvPr>
          <p:cNvSpPr txBox="1"/>
          <p:nvPr/>
        </p:nvSpPr>
        <p:spPr>
          <a:xfrm>
            <a:off x="29937971" y="10564768"/>
            <a:ext cx="10552069" cy="106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559"/>
              </a:lnSpc>
            </a:pPr>
            <a:r>
              <a:rPr lang="en-US" altLang="ja-JP" sz="8000" dirty="0">
                <a:solidFill>
                  <a:srgbClr val="C00000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Starting position of DR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073AF628-6F6D-497F-9D45-CED2F0508B97}"/>
              </a:ext>
            </a:extLst>
          </p:cNvPr>
          <p:cNvSpPr txBox="1"/>
          <p:nvPr/>
        </p:nvSpPr>
        <p:spPr>
          <a:xfrm>
            <a:off x="27223568" y="24452623"/>
            <a:ext cx="2786698" cy="1002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86"/>
              </a:lnSpc>
            </a:pPr>
            <a:r>
              <a:rPr lang="en-US" altLang="ja-JP" sz="7200" dirty="0">
                <a:latin typeface="Gill Sans MT" panose="020B0502020104020203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8" name="フローチャート: 結合子 77">
            <a:extLst>
              <a:ext uri="{FF2B5EF4-FFF2-40B4-BE49-F238E27FC236}">
                <a16:creationId xmlns:a16="http://schemas.microsoft.com/office/drawing/2014/main" id="{953705DB-FA18-477A-A67D-99DF33D534FC}"/>
              </a:ext>
            </a:extLst>
          </p:cNvPr>
          <p:cNvSpPr/>
          <p:nvPr/>
        </p:nvSpPr>
        <p:spPr>
          <a:xfrm rot="10440000">
            <a:off x="30546003" y="11751883"/>
            <a:ext cx="850375" cy="850375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1991" tIns="215995" rIns="431991" bIns="215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7DC1D41A-5055-4B44-A581-42425E47F702}"/>
              </a:ext>
            </a:extLst>
          </p:cNvPr>
          <p:cNvCxnSpPr>
            <a:cxnSpLocks/>
          </p:cNvCxnSpPr>
          <p:nvPr/>
        </p:nvCxnSpPr>
        <p:spPr>
          <a:xfrm rot="15960000">
            <a:off x="29614446" y="12527311"/>
            <a:ext cx="1798392" cy="960735"/>
          </a:xfrm>
          <a:prstGeom prst="line">
            <a:avLst/>
          </a:prstGeom>
          <a:ln w="1143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F097C96F-7FF5-4B4D-956B-389B6339A72B}"/>
              </a:ext>
            </a:extLst>
          </p:cNvPr>
          <p:cNvCxnSpPr>
            <a:cxnSpLocks/>
          </p:cNvCxnSpPr>
          <p:nvPr/>
        </p:nvCxnSpPr>
        <p:spPr>
          <a:xfrm rot="10740000">
            <a:off x="30902944" y="12050397"/>
            <a:ext cx="1798392" cy="960735"/>
          </a:xfrm>
          <a:prstGeom prst="line">
            <a:avLst/>
          </a:prstGeom>
          <a:ln w="1143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5" name="二等辺三角形 74">
            <a:extLst>
              <a:ext uri="{FF2B5EF4-FFF2-40B4-BE49-F238E27FC236}">
                <a16:creationId xmlns:a16="http://schemas.microsoft.com/office/drawing/2014/main" id="{240CA5BC-71BC-414F-BF69-7B7A9E4D0726}"/>
              </a:ext>
            </a:extLst>
          </p:cNvPr>
          <p:cNvSpPr/>
          <p:nvPr/>
        </p:nvSpPr>
        <p:spPr>
          <a:xfrm rot="20459997">
            <a:off x="24397874" y="11380907"/>
            <a:ext cx="18252945" cy="10515203"/>
          </a:xfrm>
          <a:prstGeom prst="triangle">
            <a:avLst>
              <a:gd name="adj" fmla="val 4373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68D4DA75-D1D7-4F93-B98F-29D689463D03}"/>
              </a:ext>
            </a:extLst>
          </p:cNvPr>
          <p:cNvSpPr txBox="1"/>
          <p:nvPr/>
        </p:nvSpPr>
        <p:spPr>
          <a:xfrm>
            <a:off x="27555489" y="19496243"/>
            <a:ext cx="10135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200" dirty="0">
                <a:latin typeface="Gill Sans MT" panose="020B0502020104020203" pitchFamily="34" charset="0"/>
                <a:cs typeface="Times New Roman" panose="02020603050405020304" pitchFamily="18" charset="0"/>
              </a:rPr>
              <a:t>Information Science and Technology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994183E1-DEFA-4634-9C2A-E33A069910F1}"/>
              </a:ext>
            </a:extLst>
          </p:cNvPr>
          <p:cNvSpPr/>
          <p:nvPr/>
        </p:nvSpPr>
        <p:spPr>
          <a:xfrm>
            <a:off x="20314881" y="8657181"/>
            <a:ext cx="24814594" cy="18904016"/>
          </a:xfrm>
          <a:prstGeom prst="rect">
            <a:avLst/>
          </a:prstGeom>
          <a:noFill/>
          <a:ln w="152400">
            <a:solidFill>
              <a:srgbClr val="833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1991" tIns="215995" rIns="431991" bIns="215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1871"/>
          </a:p>
        </p:txBody>
      </p:sp>
      <p:sp>
        <p:nvSpPr>
          <p:cNvPr id="89" name="フローチャート: 結合子 88">
            <a:extLst>
              <a:ext uri="{FF2B5EF4-FFF2-40B4-BE49-F238E27FC236}">
                <a16:creationId xmlns:a16="http://schemas.microsoft.com/office/drawing/2014/main" id="{0670F981-ECF7-4A70-9EF2-5483B17B3AE6}"/>
              </a:ext>
            </a:extLst>
          </p:cNvPr>
          <p:cNvSpPr/>
          <p:nvPr/>
        </p:nvSpPr>
        <p:spPr>
          <a:xfrm>
            <a:off x="41900680" y="9440871"/>
            <a:ext cx="2101933" cy="210281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1991" tIns="215995" rIns="431991" bIns="215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187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" name="図 89">
            <a:extLst>
              <a:ext uri="{FF2B5EF4-FFF2-40B4-BE49-F238E27FC236}">
                <a16:creationId xmlns:a16="http://schemas.microsoft.com/office/drawing/2014/main" id="{B824183B-B25E-4E79-9467-A40945625A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1947" y="9610504"/>
            <a:ext cx="1080874" cy="1810817"/>
          </a:xfrm>
          <a:prstGeom prst="rect">
            <a:avLst/>
          </a:prstGeom>
        </p:spPr>
      </p:pic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A09ED772-88DB-43D6-867C-8113F58A4F6B}"/>
              </a:ext>
            </a:extLst>
          </p:cNvPr>
          <p:cNvCxnSpPr/>
          <p:nvPr/>
        </p:nvCxnSpPr>
        <p:spPr>
          <a:xfrm>
            <a:off x="41204393" y="27133936"/>
            <a:ext cx="3343953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D6CB5DEE-6E0F-4EDF-944E-95238B764D5A}"/>
              </a:ext>
            </a:extLst>
          </p:cNvPr>
          <p:cNvSpPr txBox="1"/>
          <p:nvPr/>
        </p:nvSpPr>
        <p:spPr>
          <a:xfrm>
            <a:off x="34993683" y="18035051"/>
            <a:ext cx="2629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200" dirty="0">
                <a:latin typeface="Gill Sans MT" panose="020B0502020104020203" pitchFamily="34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09063603-527A-4E9A-B52C-2ECF020AE971}"/>
              </a:ext>
            </a:extLst>
          </p:cNvPr>
          <p:cNvSpPr/>
          <p:nvPr/>
        </p:nvSpPr>
        <p:spPr>
          <a:xfrm>
            <a:off x="20271930" y="7787661"/>
            <a:ext cx="24814590" cy="794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B748169C-7D46-4D50-B966-376679D589BE}"/>
              </a:ext>
            </a:extLst>
          </p:cNvPr>
          <p:cNvSpPr/>
          <p:nvPr/>
        </p:nvSpPr>
        <p:spPr>
          <a:xfrm>
            <a:off x="20271930" y="27671635"/>
            <a:ext cx="24814590" cy="794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3BAD3E16-5628-4B80-88BC-B61BC6476C37}"/>
              </a:ext>
            </a:extLst>
          </p:cNvPr>
          <p:cNvSpPr/>
          <p:nvPr/>
        </p:nvSpPr>
        <p:spPr>
          <a:xfrm>
            <a:off x="45245094" y="8507641"/>
            <a:ext cx="426387" cy="19324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C2EE130C-CE99-4513-B148-B4238613B3CF}"/>
              </a:ext>
            </a:extLst>
          </p:cNvPr>
          <p:cNvSpPr txBox="1"/>
          <p:nvPr/>
        </p:nvSpPr>
        <p:spPr>
          <a:xfrm>
            <a:off x="2215880" y="24496122"/>
            <a:ext cx="112253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>
                <a:latin typeface="Gill Sans MT" panose="020B0502020104020203" pitchFamily="34" charset="0"/>
                <a:cs typeface="Times New Roman" panose="02020603050405020304" pitchFamily="18" charset="0"/>
              </a:rPr>
              <a:t>Osaka University</a:t>
            </a:r>
          </a:p>
          <a:p>
            <a:pPr algn="ctr"/>
            <a:r>
              <a:rPr lang="en-US" altLang="ja-JP" sz="8000" dirty="0">
                <a:latin typeface="Gill Sans MT" panose="020B0502020104020203" pitchFamily="34" charset="0"/>
                <a:cs typeface="Times New Roman" panose="02020603050405020304" pitchFamily="18" charset="0"/>
              </a:rPr>
              <a:t>Suita campus</a:t>
            </a: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427635AC-AF5F-4800-A7B8-3423A495FB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1971" y="8599058"/>
            <a:ext cx="18094700" cy="14537920"/>
          </a:xfrm>
          <a:prstGeom prst="rect">
            <a:avLst/>
          </a:prstGeom>
        </p:spPr>
      </p:pic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93E66EC9-02A9-4BB3-9EEC-B615B7813781}"/>
              </a:ext>
            </a:extLst>
          </p:cNvPr>
          <p:cNvSpPr/>
          <p:nvPr/>
        </p:nvSpPr>
        <p:spPr>
          <a:xfrm rot="21386520">
            <a:off x="7590181" y="18808470"/>
            <a:ext cx="2630489" cy="20039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871"/>
          </a:p>
        </p:txBody>
      </p: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1DB453F0-23F6-4C5F-A443-A50C39974E9C}"/>
              </a:ext>
            </a:extLst>
          </p:cNvPr>
          <p:cNvCxnSpPr>
            <a:cxnSpLocks/>
          </p:cNvCxnSpPr>
          <p:nvPr/>
        </p:nvCxnSpPr>
        <p:spPr>
          <a:xfrm flipV="1">
            <a:off x="10280316" y="8599058"/>
            <a:ext cx="9959097" cy="10129720"/>
          </a:xfrm>
          <a:prstGeom prst="straightConnector1">
            <a:avLst/>
          </a:prstGeom>
          <a:ln w="76200">
            <a:solidFill>
              <a:srgbClr val="7030A0"/>
            </a:solidFill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43FB2DFA-E78B-46A8-A82D-B3C5834BED61}"/>
              </a:ext>
            </a:extLst>
          </p:cNvPr>
          <p:cNvCxnSpPr>
            <a:cxnSpLocks/>
          </p:cNvCxnSpPr>
          <p:nvPr/>
        </p:nvCxnSpPr>
        <p:spPr>
          <a:xfrm>
            <a:off x="10280316" y="20856269"/>
            <a:ext cx="10078127" cy="6704928"/>
          </a:xfrm>
          <a:prstGeom prst="straightConnector1">
            <a:avLst/>
          </a:prstGeom>
          <a:ln w="76200">
            <a:solidFill>
              <a:srgbClr val="7030A0"/>
            </a:solidFill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660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01874" y="6694087"/>
            <a:ext cx="14542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0" dirty="0">
                <a:latin typeface="Segoe UI" panose="020B0502040204020203" pitchFamily="34" charset="0"/>
                <a:cs typeface="Segoe UI" panose="020B0502040204020203" pitchFamily="34" charset="0"/>
              </a:rPr>
              <a:t>0 s</a:t>
            </a:r>
            <a:endParaRPr lang="ja-JP" altLang="en-US" sz="8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01874" y="13665971"/>
            <a:ext cx="14542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0" dirty="0">
                <a:latin typeface="Segoe UI" panose="020B0502040204020203" pitchFamily="34" charset="0"/>
                <a:cs typeface="Segoe UI" panose="020B0502040204020203" pitchFamily="34" charset="0"/>
              </a:rPr>
              <a:t>5 s</a:t>
            </a:r>
            <a:endParaRPr lang="ja-JP" altLang="en-US" sz="8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48837" y="20476247"/>
            <a:ext cx="20072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0" dirty="0">
                <a:latin typeface="Segoe UI" panose="020B0502040204020203" pitchFamily="34" charset="0"/>
                <a:cs typeface="Segoe UI" panose="020B0502040204020203" pitchFamily="34" charset="0"/>
              </a:rPr>
              <a:t>10 s</a:t>
            </a:r>
            <a:endParaRPr lang="ja-JP" altLang="en-US" sz="8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4512" y="2542413"/>
            <a:ext cx="49888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0" dirty="0">
                <a:latin typeface="Gill Sans MT" panose="020B0502020104020203" pitchFamily="34" charset="0"/>
                <a:cs typeface="Segoe UI" panose="020B0502040204020203" pitchFamily="34" charset="0"/>
              </a:rPr>
              <a:t>Input image</a:t>
            </a:r>
            <a:endParaRPr lang="ja-JP" altLang="en-US" sz="8000" dirty="0">
              <a:latin typeface="Gill Sans MT" panose="020B05020201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242202" y="2542413"/>
            <a:ext cx="49776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0" dirty="0">
                <a:latin typeface="Gill Sans MT" panose="020B0502020104020203" pitchFamily="34" charset="0"/>
                <a:cs typeface="Segoe UI" panose="020B0502040204020203" pitchFamily="34" charset="0"/>
              </a:rPr>
              <a:t>Mask image</a:t>
            </a:r>
            <a:endParaRPr lang="ja-JP" altLang="en-US" sz="8000" dirty="0">
              <a:latin typeface="Gill Sans MT" panose="020B05020201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222806" y="2542413"/>
            <a:ext cx="42418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0" dirty="0">
                <a:latin typeface="Gill Sans MT" panose="020B0502020104020203" pitchFamily="34" charset="0"/>
                <a:cs typeface="Segoe UI" panose="020B0502040204020203" pitchFamily="34" charset="0"/>
              </a:rPr>
              <a:t>DR image</a:t>
            </a:r>
            <a:endParaRPr lang="ja-JP" altLang="en-US" sz="8000" dirty="0">
              <a:latin typeface="Gill Sans MT" panose="020B05020201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076386" y="2542413"/>
            <a:ext cx="57919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0" dirty="0">
                <a:latin typeface="Gill Sans MT" panose="020B0502020104020203" pitchFamily="34" charset="0"/>
                <a:cs typeface="Segoe UI" panose="020B0502040204020203" pitchFamily="34" charset="0"/>
              </a:rPr>
              <a:t>Removal area</a:t>
            </a:r>
          </a:p>
        </p:txBody>
      </p:sp>
      <p:cxnSp>
        <p:nvCxnSpPr>
          <p:cNvPr id="11" name="直線コネクタ 10"/>
          <p:cNvCxnSpPr/>
          <p:nvPr/>
        </p:nvCxnSpPr>
        <p:spPr>
          <a:xfrm>
            <a:off x="1178995" y="10915815"/>
            <a:ext cx="43992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184076" y="17738326"/>
            <a:ext cx="43992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1178995" y="24560837"/>
            <a:ext cx="43992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1178995" y="4093304"/>
            <a:ext cx="43992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1178995" y="31383347"/>
            <a:ext cx="43992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948837" y="27179048"/>
            <a:ext cx="20072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8000" dirty="0">
                <a:latin typeface="Segoe UI" panose="020B0502040204020203" pitchFamily="34" charset="0"/>
                <a:cs typeface="Segoe UI" panose="020B0502040204020203" pitchFamily="34" charset="0"/>
              </a:rPr>
              <a:t>15 s</a:t>
            </a:r>
            <a:endParaRPr lang="ja-JP" altLang="en-US" sz="8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6413" y="4630113"/>
            <a:ext cx="10285065" cy="579600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7818" y="11429690"/>
            <a:ext cx="10242254" cy="5796000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1431" y="18239966"/>
            <a:ext cx="10335029" cy="5796000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2504" y="25057805"/>
            <a:ext cx="10312883" cy="5796000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28274" y="4630113"/>
            <a:ext cx="10205500" cy="5796000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00192" y="11429690"/>
            <a:ext cx="10261665" cy="5796000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43166" y="18239966"/>
            <a:ext cx="10175717" cy="579600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29560" y="25057805"/>
            <a:ext cx="10202928" cy="5796000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38931" y="4630113"/>
            <a:ext cx="10409616" cy="5796000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27003" y="11429690"/>
            <a:ext cx="10233472" cy="5796000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14596" y="18239966"/>
            <a:ext cx="10258287" cy="5796000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11636" y="25057805"/>
            <a:ext cx="10264207" cy="5796000"/>
          </a:xfrm>
          <a:prstGeom prst="rect">
            <a:avLst/>
          </a:prstGeom>
        </p:spPr>
      </p:pic>
      <p:grpSp>
        <p:nvGrpSpPr>
          <p:cNvPr id="38" name="グループ化 37"/>
          <p:cNvGrpSpPr/>
          <p:nvPr/>
        </p:nvGrpSpPr>
        <p:grpSpPr>
          <a:xfrm>
            <a:off x="34767532" y="4630113"/>
            <a:ext cx="10409615" cy="5796000"/>
            <a:chOff x="8672000" y="265176"/>
            <a:chExt cx="2611197" cy="1453896"/>
          </a:xfrm>
        </p:grpSpPr>
        <p:pic>
          <p:nvPicPr>
            <p:cNvPr id="39" name="図 38"/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72000" y="265176"/>
              <a:ext cx="2611197" cy="1453896"/>
            </a:xfrm>
            <a:prstGeom prst="rect">
              <a:avLst/>
            </a:prstGeom>
          </p:spPr>
        </p:pic>
        <p:sp>
          <p:nvSpPr>
            <p:cNvPr id="40" name="フリーフォーム 39"/>
            <p:cNvSpPr/>
            <p:nvPr/>
          </p:nvSpPr>
          <p:spPr>
            <a:xfrm>
              <a:off x="9245024" y="286512"/>
              <a:ext cx="1700784" cy="999744"/>
            </a:xfrm>
            <a:custGeom>
              <a:avLst/>
              <a:gdLst>
                <a:gd name="connsiteX0" fmla="*/ 6096 w 1621536"/>
                <a:gd name="connsiteY0" fmla="*/ 335280 h 981456"/>
                <a:gd name="connsiteX1" fmla="*/ 0 w 1621536"/>
                <a:gd name="connsiteY1" fmla="*/ 932688 h 981456"/>
                <a:gd name="connsiteX2" fmla="*/ 1615440 w 1621536"/>
                <a:gd name="connsiteY2" fmla="*/ 981456 h 981456"/>
                <a:gd name="connsiteX3" fmla="*/ 1621536 w 1621536"/>
                <a:gd name="connsiteY3" fmla="*/ 536448 h 981456"/>
                <a:gd name="connsiteX4" fmla="*/ 1517904 w 1621536"/>
                <a:gd name="connsiteY4" fmla="*/ 0 h 981456"/>
                <a:gd name="connsiteX5" fmla="*/ 1267968 w 1621536"/>
                <a:gd name="connsiteY5" fmla="*/ 6096 h 981456"/>
                <a:gd name="connsiteX6" fmla="*/ 6096 w 1621536"/>
                <a:gd name="connsiteY6" fmla="*/ 335280 h 9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1536" h="981456">
                  <a:moveTo>
                    <a:pt x="6096" y="335280"/>
                  </a:moveTo>
                  <a:lnTo>
                    <a:pt x="0" y="932688"/>
                  </a:lnTo>
                  <a:lnTo>
                    <a:pt x="1615440" y="981456"/>
                  </a:lnTo>
                  <a:lnTo>
                    <a:pt x="1621536" y="536448"/>
                  </a:lnTo>
                  <a:lnTo>
                    <a:pt x="1517904" y="0"/>
                  </a:lnTo>
                  <a:lnTo>
                    <a:pt x="1267968" y="6096"/>
                  </a:lnTo>
                  <a:lnTo>
                    <a:pt x="6096" y="335280"/>
                  </a:lnTo>
                  <a:close/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41871"/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34856336" y="11430105"/>
            <a:ext cx="10232007" cy="5795171"/>
            <a:chOff x="8672000" y="1842516"/>
            <a:chExt cx="2577742" cy="1459973"/>
          </a:xfrm>
        </p:grpSpPr>
        <p:pic>
          <p:nvPicPr>
            <p:cNvPr id="42" name="図 41"/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72000" y="1842516"/>
              <a:ext cx="2577742" cy="1459973"/>
            </a:xfrm>
            <a:prstGeom prst="rect">
              <a:avLst/>
            </a:prstGeom>
          </p:spPr>
        </p:pic>
        <p:sp>
          <p:nvSpPr>
            <p:cNvPr id="43" name="フリーフォーム 42"/>
            <p:cNvSpPr/>
            <p:nvPr/>
          </p:nvSpPr>
          <p:spPr>
            <a:xfrm>
              <a:off x="9184064" y="1865376"/>
              <a:ext cx="2060448" cy="1377696"/>
            </a:xfrm>
            <a:custGeom>
              <a:avLst/>
              <a:gdLst>
                <a:gd name="connsiteX0" fmla="*/ 12192 w 2060448"/>
                <a:gd name="connsiteY0" fmla="*/ 323088 h 1377696"/>
                <a:gd name="connsiteX1" fmla="*/ 0 w 2060448"/>
                <a:gd name="connsiteY1" fmla="*/ 975360 h 1377696"/>
                <a:gd name="connsiteX2" fmla="*/ 1737360 w 2060448"/>
                <a:gd name="connsiteY2" fmla="*/ 1005840 h 1377696"/>
                <a:gd name="connsiteX3" fmla="*/ 1731264 w 2060448"/>
                <a:gd name="connsiteY3" fmla="*/ 1377696 h 1377696"/>
                <a:gd name="connsiteX4" fmla="*/ 2060448 w 2060448"/>
                <a:gd name="connsiteY4" fmla="*/ 1365504 h 1377696"/>
                <a:gd name="connsiteX5" fmla="*/ 2054352 w 2060448"/>
                <a:gd name="connsiteY5" fmla="*/ 609600 h 1377696"/>
                <a:gd name="connsiteX6" fmla="*/ 1749552 w 2060448"/>
                <a:gd name="connsiteY6" fmla="*/ 579120 h 1377696"/>
                <a:gd name="connsiteX7" fmla="*/ 1597152 w 2060448"/>
                <a:gd name="connsiteY7" fmla="*/ 0 h 1377696"/>
                <a:gd name="connsiteX8" fmla="*/ 1292352 w 2060448"/>
                <a:gd name="connsiteY8" fmla="*/ 0 h 1377696"/>
                <a:gd name="connsiteX9" fmla="*/ 12192 w 2060448"/>
                <a:gd name="connsiteY9" fmla="*/ 323088 h 137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0448" h="1377696">
                  <a:moveTo>
                    <a:pt x="12192" y="323088"/>
                  </a:moveTo>
                  <a:lnTo>
                    <a:pt x="0" y="975360"/>
                  </a:lnTo>
                  <a:lnTo>
                    <a:pt x="1737360" y="1005840"/>
                  </a:lnTo>
                  <a:lnTo>
                    <a:pt x="1731264" y="1377696"/>
                  </a:lnTo>
                  <a:lnTo>
                    <a:pt x="2060448" y="1365504"/>
                  </a:lnTo>
                  <a:lnTo>
                    <a:pt x="2054352" y="609600"/>
                  </a:lnTo>
                  <a:lnTo>
                    <a:pt x="1749552" y="579120"/>
                  </a:lnTo>
                  <a:lnTo>
                    <a:pt x="1597152" y="0"/>
                  </a:lnTo>
                  <a:lnTo>
                    <a:pt x="1292352" y="0"/>
                  </a:lnTo>
                  <a:lnTo>
                    <a:pt x="12192" y="323088"/>
                  </a:lnTo>
                  <a:close/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41871"/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34767535" y="18197218"/>
            <a:ext cx="10409608" cy="5881496"/>
            <a:chOff x="8672000" y="3462508"/>
            <a:chExt cx="2577742" cy="1456441"/>
          </a:xfrm>
        </p:grpSpPr>
        <p:pic>
          <p:nvPicPr>
            <p:cNvPr id="45" name="図 44"/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72000" y="3462508"/>
              <a:ext cx="2577742" cy="1456441"/>
            </a:xfrm>
            <a:prstGeom prst="rect">
              <a:avLst/>
            </a:prstGeom>
          </p:spPr>
        </p:pic>
        <p:sp>
          <p:nvSpPr>
            <p:cNvPr id="46" name="フリーフォーム 45"/>
            <p:cNvSpPr/>
            <p:nvPr/>
          </p:nvSpPr>
          <p:spPr>
            <a:xfrm>
              <a:off x="9205400" y="3474720"/>
              <a:ext cx="2029968" cy="1097280"/>
            </a:xfrm>
            <a:custGeom>
              <a:avLst/>
              <a:gdLst>
                <a:gd name="connsiteX0" fmla="*/ 12192 w 2029968"/>
                <a:gd name="connsiteY0" fmla="*/ 335280 h 1097280"/>
                <a:gd name="connsiteX1" fmla="*/ 0 w 2029968"/>
                <a:gd name="connsiteY1" fmla="*/ 975360 h 1097280"/>
                <a:gd name="connsiteX2" fmla="*/ 1609344 w 2029968"/>
                <a:gd name="connsiteY2" fmla="*/ 1036320 h 1097280"/>
                <a:gd name="connsiteX3" fmla="*/ 1652016 w 2029968"/>
                <a:gd name="connsiteY3" fmla="*/ 950976 h 1097280"/>
                <a:gd name="connsiteX4" fmla="*/ 1767840 w 2029968"/>
                <a:gd name="connsiteY4" fmla="*/ 957072 h 1097280"/>
                <a:gd name="connsiteX5" fmla="*/ 1780032 w 2029968"/>
                <a:gd name="connsiteY5" fmla="*/ 1085088 h 1097280"/>
                <a:gd name="connsiteX6" fmla="*/ 2029968 w 2029968"/>
                <a:gd name="connsiteY6" fmla="*/ 1097280 h 1097280"/>
                <a:gd name="connsiteX7" fmla="*/ 2017776 w 2029968"/>
                <a:gd name="connsiteY7" fmla="*/ 633984 h 1097280"/>
                <a:gd name="connsiteX8" fmla="*/ 1786128 w 2029968"/>
                <a:gd name="connsiteY8" fmla="*/ 627888 h 1097280"/>
                <a:gd name="connsiteX9" fmla="*/ 1773936 w 2029968"/>
                <a:gd name="connsiteY9" fmla="*/ 701040 h 1097280"/>
                <a:gd name="connsiteX10" fmla="*/ 1712976 w 2029968"/>
                <a:gd name="connsiteY10" fmla="*/ 688848 h 1097280"/>
                <a:gd name="connsiteX11" fmla="*/ 1584960 w 2029968"/>
                <a:gd name="connsiteY11" fmla="*/ 6096 h 1097280"/>
                <a:gd name="connsiteX12" fmla="*/ 1316736 w 2029968"/>
                <a:gd name="connsiteY12" fmla="*/ 0 h 1097280"/>
                <a:gd name="connsiteX13" fmla="*/ 12192 w 2029968"/>
                <a:gd name="connsiteY13" fmla="*/ 335280 h 10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29968" h="1097280">
                  <a:moveTo>
                    <a:pt x="12192" y="335280"/>
                  </a:moveTo>
                  <a:lnTo>
                    <a:pt x="0" y="975360"/>
                  </a:lnTo>
                  <a:lnTo>
                    <a:pt x="1609344" y="1036320"/>
                  </a:lnTo>
                  <a:lnTo>
                    <a:pt x="1652016" y="950976"/>
                  </a:lnTo>
                  <a:lnTo>
                    <a:pt x="1767840" y="957072"/>
                  </a:lnTo>
                  <a:lnTo>
                    <a:pt x="1780032" y="1085088"/>
                  </a:lnTo>
                  <a:lnTo>
                    <a:pt x="2029968" y="1097280"/>
                  </a:lnTo>
                  <a:lnTo>
                    <a:pt x="2017776" y="633984"/>
                  </a:lnTo>
                  <a:lnTo>
                    <a:pt x="1786128" y="627888"/>
                  </a:lnTo>
                  <a:lnTo>
                    <a:pt x="1773936" y="701040"/>
                  </a:lnTo>
                  <a:lnTo>
                    <a:pt x="1712976" y="688848"/>
                  </a:lnTo>
                  <a:lnTo>
                    <a:pt x="1584960" y="6096"/>
                  </a:lnTo>
                  <a:lnTo>
                    <a:pt x="1316736" y="0"/>
                  </a:lnTo>
                  <a:lnTo>
                    <a:pt x="12192" y="335280"/>
                  </a:lnTo>
                  <a:close/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41871"/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34869259" y="25057805"/>
            <a:ext cx="10206161" cy="5763221"/>
            <a:chOff x="8672000" y="5069824"/>
            <a:chExt cx="2577742" cy="1455601"/>
          </a:xfrm>
        </p:grpSpPr>
        <p:pic>
          <p:nvPicPr>
            <p:cNvPr id="48" name="図 47"/>
            <p:cNvPicPr>
              <a:picLocks noChangeAspect="1"/>
            </p:cNvPicPr>
            <p:nvPr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72000" y="5069824"/>
              <a:ext cx="2577742" cy="1455601"/>
            </a:xfrm>
            <a:prstGeom prst="rect">
              <a:avLst/>
            </a:prstGeom>
          </p:spPr>
        </p:pic>
        <p:sp>
          <p:nvSpPr>
            <p:cNvPr id="49" name="フリーフォーム 48"/>
            <p:cNvSpPr/>
            <p:nvPr/>
          </p:nvSpPr>
          <p:spPr>
            <a:xfrm>
              <a:off x="9193208" y="5077968"/>
              <a:ext cx="2048256" cy="1060704"/>
            </a:xfrm>
            <a:custGeom>
              <a:avLst/>
              <a:gdLst>
                <a:gd name="connsiteX0" fmla="*/ 42672 w 2048256"/>
                <a:gd name="connsiteY0" fmla="*/ 335280 h 1060704"/>
                <a:gd name="connsiteX1" fmla="*/ 0 w 2048256"/>
                <a:gd name="connsiteY1" fmla="*/ 975360 h 1060704"/>
                <a:gd name="connsiteX2" fmla="*/ 1658112 w 2048256"/>
                <a:gd name="connsiteY2" fmla="*/ 987552 h 1060704"/>
                <a:gd name="connsiteX3" fmla="*/ 1773936 w 2048256"/>
                <a:gd name="connsiteY3" fmla="*/ 1060704 h 1060704"/>
                <a:gd name="connsiteX4" fmla="*/ 2048256 w 2048256"/>
                <a:gd name="connsiteY4" fmla="*/ 1054608 h 1060704"/>
                <a:gd name="connsiteX5" fmla="*/ 2048256 w 2048256"/>
                <a:gd name="connsiteY5" fmla="*/ 682752 h 1060704"/>
                <a:gd name="connsiteX6" fmla="*/ 1731264 w 2048256"/>
                <a:gd name="connsiteY6" fmla="*/ 682752 h 1060704"/>
                <a:gd name="connsiteX7" fmla="*/ 1584960 w 2048256"/>
                <a:gd name="connsiteY7" fmla="*/ 6096 h 1060704"/>
                <a:gd name="connsiteX8" fmla="*/ 1316736 w 2048256"/>
                <a:gd name="connsiteY8" fmla="*/ 0 h 1060704"/>
                <a:gd name="connsiteX9" fmla="*/ 42672 w 2048256"/>
                <a:gd name="connsiteY9" fmla="*/ 335280 h 106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8256" h="1060704">
                  <a:moveTo>
                    <a:pt x="42672" y="335280"/>
                  </a:moveTo>
                  <a:lnTo>
                    <a:pt x="0" y="975360"/>
                  </a:lnTo>
                  <a:lnTo>
                    <a:pt x="1658112" y="987552"/>
                  </a:lnTo>
                  <a:lnTo>
                    <a:pt x="1773936" y="1060704"/>
                  </a:lnTo>
                  <a:lnTo>
                    <a:pt x="2048256" y="1054608"/>
                  </a:lnTo>
                  <a:lnTo>
                    <a:pt x="2048256" y="682752"/>
                  </a:lnTo>
                  <a:lnTo>
                    <a:pt x="1731264" y="682752"/>
                  </a:lnTo>
                  <a:lnTo>
                    <a:pt x="1584960" y="6096"/>
                  </a:lnTo>
                  <a:lnTo>
                    <a:pt x="1316736" y="0"/>
                  </a:lnTo>
                  <a:lnTo>
                    <a:pt x="42672" y="335280"/>
                  </a:lnTo>
                  <a:close/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41871"/>
            </a:p>
          </p:txBody>
        </p:sp>
      </p:grpSp>
    </p:spTree>
    <p:extLst>
      <p:ext uri="{BB962C8B-B14F-4D97-AF65-F5344CB8AC3E}">
        <p14:creationId xmlns:p14="http://schemas.microsoft.com/office/powerpoint/2010/main" val="1597531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2765</TotalTime>
  <Words>782</Words>
  <Application>Microsoft Office PowerPoint</Application>
  <PresentationFormat>ユーザー設定</PresentationFormat>
  <Paragraphs>272</Paragraphs>
  <Slides>27</Slides>
  <Notes>0</Notes>
  <HiddenSlides>11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8" baseType="lpstr">
      <vt:lpstr>ＭＳ Ｐゴシック</vt:lpstr>
      <vt:lpstr>ＭＳ 明朝</vt:lpstr>
      <vt:lpstr>游ゴシック</vt:lpstr>
      <vt:lpstr>游ゴシック Light</vt:lpstr>
      <vt:lpstr>Arial</vt:lpstr>
      <vt:lpstr>Calibri</vt:lpstr>
      <vt:lpstr>Calibri Light</vt:lpstr>
      <vt:lpstr>Gill Sans MT</vt:lpstr>
      <vt:lpstr>Segoe UI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Daiki</dc:creator>
  <cp:lastModifiedBy>Tomohiro Fukuda</cp:lastModifiedBy>
  <cp:revision>160</cp:revision>
  <dcterms:created xsi:type="dcterms:W3CDTF">2018-05-31T04:44:12Z</dcterms:created>
  <dcterms:modified xsi:type="dcterms:W3CDTF">2020-06-02T12:27:32Z</dcterms:modified>
</cp:coreProperties>
</file>